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8" r:id="rId1"/>
  </p:sldMasterIdLst>
  <p:notesMasterIdLst>
    <p:notesMasterId r:id="rId13"/>
  </p:notesMasterIdLst>
  <p:handoutMasterIdLst>
    <p:handoutMasterId r:id="rId14"/>
  </p:handoutMasterIdLst>
  <p:sldIdLst>
    <p:sldId id="488" r:id="rId2"/>
    <p:sldId id="498" r:id="rId3"/>
    <p:sldId id="490" r:id="rId4"/>
    <p:sldId id="489" r:id="rId5"/>
    <p:sldId id="491" r:id="rId6"/>
    <p:sldId id="492" r:id="rId7"/>
    <p:sldId id="493" r:id="rId8"/>
    <p:sldId id="494" r:id="rId9"/>
    <p:sldId id="495" r:id="rId10"/>
    <p:sldId id="496" r:id="rId11"/>
    <p:sldId id="497" r:id="rId12"/>
  </p:sldIdLst>
  <p:sldSz cx="9144000" cy="5143500" type="screen16x9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Smith" initials="M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304C38"/>
    <a:srgbClr val="264C00"/>
    <a:srgbClr val="336600"/>
    <a:srgbClr val="076123"/>
    <a:srgbClr val="8C8C8C"/>
    <a:srgbClr val="64FF3F"/>
    <a:srgbClr val="FFFF66"/>
    <a:srgbClr val="33CCFF"/>
    <a:srgbClr val="5C0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52" autoAdjust="0"/>
    <p:restoredTop sz="84691" autoAdjust="0"/>
  </p:normalViewPr>
  <p:slideViewPr>
    <p:cSldViewPr snapToGrid="0">
      <p:cViewPr varScale="1">
        <p:scale>
          <a:sx n="97" d="100"/>
          <a:sy n="97" d="100"/>
        </p:scale>
        <p:origin x="120" y="402"/>
      </p:cViewPr>
      <p:guideLst>
        <p:guide orient="horz" pos="162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-1470" y="-7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E8C458-B7BE-1F40-A0DE-705F24A2BC3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D75D042-2CEC-664B-A4CB-CF14524AB048}">
      <dgm:prSet phldrT="[Text]" custT="1"/>
      <dgm:spPr/>
      <dgm:t>
        <a:bodyPr/>
        <a:lstStyle/>
        <a:p>
          <a:r>
            <a:rPr lang="en-US" sz="1400">
              <a:latin typeface="Franklin Gothic Medium" panose="020B0603020102020204" pitchFamily="34" charset="0"/>
            </a:rPr>
            <a:t>The Shutdown</a:t>
          </a:r>
        </a:p>
      </dgm:t>
    </dgm:pt>
    <dgm:pt modelId="{9FC328DC-CF8F-E045-B81B-C1500C5E4687}" type="parTrans" cxnId="{88F770AA-330F-894B-88CF-91C9BBD81775}">
      <dgm:prSet/>
      <dgm:spPr/>
      <dgm:t>
        <a:bodyPr/>
        <a:lstStyle/>
        <a:p>
          <a:endParaRPr lang="en-US"/>
        </a:p>
      </dgm:t>
    </dgm:pt>
    <dgm:pt modelId="{F0E5421B-8C59-EB47-86F0-E4F073B5FCD5}" type="sibTrans" cxnId="{88F770AA-330F-894B-88CF-91C9BBD81775}">
      <dgm:prSet/>
      <dgm:spPr/>
      <dgm:t>
        <a:bodyPr/>
        <a:lstStyle/>
        <a:p>
          <a:endParaRPr lang="en-US"/>
        </a:p>
      </dgm:t>
    </dgm:pt>
    <dgm:pt modelId="{949662D9-F2D6-3346-8F31-6BA0B595DC4E}">
      <dgm:prSet phldrT="[Text]" custT="1"/>
      <dgm:spPr/>
      <dgm:t>
        <a:bodyPr/>
        <a:lstStyle/>
        <a:p>
          <a:r>
            <a:rPr lang="en-US" sz="1400" b="0" i="0">
              <a:latin typeface="Franklin Gothic Medium" panose="020B0603020102020204" pitchFamily="34" charset="0"/>
            </a:rPr>
            <a:t>The Reopening</a:t>
          </a:r>
        </a:p>
      </dgm:t>
    </dgm:pt>
    <dgm:pt modelId="{3AFBB1CA-FA6E-DF45-BBB0-4701E48594A5}" type="parTrans" cxnId="{B39311D1-269A-0746-9DEF-87A134F567B2}">
      <dgm:prSet/>
      <dgm:spPr/>
      <dgm:t>
        <a:bodyPr/>
        <a:lstStyle/>
        <a:p>
          <a:endParaRPr lang="en-US"/>
        </a:p>
      </dgm:t>
    </dgm:pt>
    <dgm:pt modelId="{2C8E9E7E-8DF5-CA4A-A21A-CDB9AA510900}" type="sibTrans" cxnId="{B39311D1-269A-0746-9DEF-87A134F567B2}">
      <dgm:prSet/>
      <dgm:spPr/>
      <dgm:t>
        <a:bodyPr/>
        <a:lstStyle/>
        <a:p>
          <a:endParaRPr lang="en-US"/>
        </a:p>
      </dgm:t>
    </dgm:pt>
    <dgm:pt modelId="{73682584-1607-9D44-B8CD-916BEA85B712}">
      <dgm:prSet phldrT="[Text]" custT="1"/>
      <dgm:spPr/>
      <dgm:t>
        <a:bodyPr/>
        <a:lstStyle/>
        <a:p>
          <a:r>
            <a:rPr lang="en-US" sz="1400" b="0" i="0">
              <a:latin typeface="Franklin Gothic Medium" panose="020B0603020102020204" pitchFamily="34" charset="0"/>
            </a:rPr>
            <a:t>The Recovery</a:t>
          </a:r>
        </a:p>
      </dgm:t>
    </dgm:pt>
    <dgm:pt modelId="{6CB37BCD-FA6D-614F-924B-ABE3FD3B8AFE}" type="parTrans" cxnId="{C46C42B2-752F-1541-BB7E-AF6E14D9D8B4}">
      <dgm:prSet/>
      <dgm:spPr/>
      <dgm:t>
        <a:bodyPr/>
        <a:lstStyle/>
        <a:p>
          <a:endParaRPr lang="en-US"/>
        </a:p>
      </dgm:t>
    </dgm:pt>
    <dgm:pt modelId="{C4DB37A5-9510-F742-B195-A80C35C631D2}" type="sibTrans" cxnId="{C46C42B2-752F-1541-BB7E-AF6E14D9D8B4}">
      <dgm:prSet/>
      <dgm:spPr/>
      <dgm:t>
        <a:bodyPr/>
        <a:lstStyle/>
        <a:p>
          <a:endParaRPr lang="en-US"/>
        </a:p>
      </dgm:t>
    </dgm:pt>
    <dgm:pt modelId="{C2FECB91-61AD-A343-BE7F-98DD7620C302}" type="pres">
      <dgm:prSet presAssocID="{58E8C458-B7BE-1F40-A0DE-705F24A2BC34}" presName="Name0" presStyleCnt="0">
        <dgm:presLayoutVars>
          <dgm:dir/>
          <dgm:resizeHandles val="exact"/>
        </dgm:presLayoutVars>
      </dgm:prSet>
      <dgm:spPr/>
    </dgm:pt>
    <dgm:pt modelId="{BD08572F-C741-BC41-8FF2-556421F4C897}" type="pres">
      <dgm:prSet presAssocID="{6D75D042-2CEC-664B-A4CB-CF14524AB048}" presName="node" presStyleLbl="node1" presStyleIdx="0" presStyleCnt="3" custScaleX="113586" custLinFactNeighborX="-8545">
        <dgm:presLayoutVars>
          <dgm:bulletEnabled val="1"/>
        </dgm:presLayoutVars>
      </dgm:prSet>
      <dgm:spPr/>
    </dgm:pt>
    <dgm:pt modelId="{D63F9055-D6C4-B644-9553-C827046F5CE6}" type="pres">
      <dgm:prSet presAssocID="{F0E5421B-8C59-EB47-86F0-E4F073B5FCD5}" presName="sibTrans" presStyleLbl="sibTrans2D1" presStyleIdx="0" presStyleCnt="2"/>
      <dgm:spPr/>
    </dgm:pt>
    <dgm:pt modelId="{FFAE9ACA-0AC1-A748-90F5-71B163335248}" type="pres">
      <dgm:prSet presAssocID="{F0E5421B-8C59-EB47-86F0-E4F073B5FCD5}" presName="connectorText" presStyleLbl="sibTrans2D1" presStyleIdx="0" presStyleCnt="2"/>
      <dgm:spPr/>
    </dgm:pt>
    <dgm:pt modelId="{3DCEF6FC-103B-3B4B-AED1-45DC5C02BD46}" type="pres">
      <dgm:prSet presAssocID="{949662D9-F2D6-3346-8F31-6BA0B595DC4E}" presName="node" presStyleLbl="node1" presStyleIdx="1" presStyleCnt="3" custScaleX="113961">
        <dgm:presLayoutVars>
          <dgm:bulletEnabled val="1"/>
        </dgm:presLayoutVars>
      </dgm:prSet>
      <dgm:spPr/>
    </dgm:pt>
    <dgm:pt modelId="{055E055F-E5BB-A949-ABEF-8704A779CEB5}" type="pres">
      <dgm:prSet presAssocID="{2C8E9E7E-8DF5-CA4A-A21A-CDB9AA510900}" presName="sibTrans" presStyleLbl="sibTrans2D1" presStyleIdx="1" presStyleCnt="2"/>
      <dgm:spPr/>
    </dgm:pt>
    <dgm:pt modelId="{76E971CA-8E9B-7545-8D8B-69D075545782}" type="pres">
      <dgm:prSet presAssocID="{2C8E9E7E-8DF5-CA4A-A21A-CDB9AA510900}" presName="connectorText" presStyleLbl="sibTrans2D1" presStyleIdx="1" presStyleCnt="2"/>
      <dgm:spPr/>
    </dgm:pt>
    <dgm:pt modelId="{AA66F241-DA91-0840-B754-1B154CE5005A}" type="pres">
      <dgm:prSet presAssocID="{73682584-1607-9D44-B8CD-916BEA85B712}" presName="node" presStyleLbl="node1" presStyleIdx="2" presStyleCnt="3" custScaleX="125986">
        <dgm:presLayoutVars>
          <dgm:bulletEnabled val="1"/>
        </dgm:presLayoutVars>
      </dgm:prSet>
      <dgm:spPr/>
    </dgm:pt>
  </dgm:ptLst>
  <dgm:cxnLst>
    <dgm:cxn modelId="{58665609-6A15-A040-8756-600BA675488E}" type="presOf" srcId="{73682584-1607-9D44-B8CD-916BEA85B712}" destId="{AA66F241-DA91-0840-B754-1B154CE5005A}" srcOrd="0" destOrd="0" presId="urn:microsoft.com/office/officeart/2005/8/layout/process1"/>
    <dgm:cxn modelId="{73C9425D-90CA-794F-9A80-040E6F4D11D3}" type="presOf" srcId="{2C8E9E7E-8DF5-CA4A-A21A-CDB9AA510900}" destId="{055E055F-E5BB-A949-ABEF-8704A779CEB5}" srcOrd="0" destOrd="0" presId="urn:microsoft.com/office/officeart/2005/8/layout/process1"/>
    <dgm:cxn modelId="{1C9ED142-7DCB-4444-BD2E-6024A4B52F4F}" type="presOf" srcId="{6D75D042-2CEC-664B-A4CB-CF14524AB048}" destId="{BD08572F-C741-BC41-8FF2-556421F4C897}" srcOrd="0" destOrd="0" presId="urn:microsoft.com/office/officeart/2005/8/layout/process1"/>
    <dgm:cxn modelId="{EF26766A-6367-724E-82E4-01C374396E40}" type="presOf" srcId="{58E8C458-B7BE-1F40-A0DE-705F24A2BC34}" destId="{C2FECB91-61AD-A343-BE7F-98DD7620C302}" srcOrd="0" destOrd="0" presId="urn:microsoft.com/office/officeart/2005/8/layout/process1"/>
    <dgm:cxn modelId="{D2103A6E-1043-0241-8761-8ACE8F3BD403}" type="presOf" srcId="{F0E5421B-8C59-EB47-86F0-E4F073B5FCD5}" destId="{D63F9055-D6C4-B644-9553-C827046F5CE6}" srcOrd="0" destOrd="0" presId="urn:microsoft.com/office/officeart/2005/8/layout/process1"/>
    <dgm:cxn modelId="{55C5C972-B852-494E-B08A-A9EFD2FB5726}" type="presOf" srcId="{949662D9-F2D6-3346-8F31-6BA0B595DC4E}" destId="{3DCEF6FC-103B-3B4B-AED1-45DC5C02BD46}" srcOrd="0" destOrd="0" presId="urn:microsoft.com/office/officeart/2005/8/layout/process1"/>
    <dgm:cxn modelId="{53DF5C81-4A14-A649-9051-FFC7E4C48072}" type="presOf" srcId="{F0E5421B-8C59-EB47-86F0-E4F073B5FCD5}" destId="{FFAE9ACA-0AC1-A748-90F5-71B163335248}" srcOrd="1" destOrd="0" presId="urn:microsoft.com/office/officeart/2005/8/layout/process1"/>
    <dgm:cxn modelId="{88F770AA-330F-894B-88CF-91C9BBD81775}" srcId="{58E8C458-B7BE-1F40-A0DE-705F24A2BC34}" destId="{6D75D042-2CEC-664B-A4CB-CF14524AB048}" srcOrd="0" destOrd="0" parTransId="{9FC328DC-CF8F-E045-B81B-C1500C5E4687}" sibTransId="{F0E5421B-8C59-EB47-86F0-E4F073B5FCD5}"/>
    <dgm:cxn modelId="{C46C42B2-752F-1541-BB7E-AF6E14D9D8B4}" srcId="{58E8C458-B7BE-1F40-A0DE-705F24A2BC34}" destId="{73682584-1607-9D44-B8CD-916BEA85B712}" srcOrd="2" destOrd="0" parTransId="{6CB37BCD-FA6D-614F-924B-ABE3FD3B8AFE}" sibTransId="{C4DB37A5-9510-F742-B195-A80C35C631D2}"/>
    <dgm:cxn modelId="{B39311D1-269A-0746-9DEF-87A134F567B2}" srcId="{58E8C458-B7BE-1F40-A0DE-705F24A2BC34}" destId="{949662D9-F2D6-3346-8F31-6BA0B595DC4E}" srcOrd="1" destOrd="0" parTransId="{3AFBB1CA-FA6E-DF45-BBB0-4701E48594A5}" sibTransId="{2C8E9E7E-8DF5-CA4A-A21A-CDB9AA510900}"/>
    <dgm:cxn modelId="{B56B80DC-63FC-5349-8D2E-64E2D2F2788A}" type="presOf" srcId="{2C8E9E7E-8DF5-CA4A-A21A-CDB9AA510900}" destId="{76E971CA-8E9B-7545-8D8B-69D075545782}" srcOrd="1" destOrd="0" presId="urn:microsoft.com/office/officeart/2005/8/layout/process1"/>
    <dgm:cxn modelId="{6B702EB1-056F-8D48-9998-0E4B262FD414}" type="presParOf" srcId="{C2FECB91-61AD-A343-BE7F-98DD7620C302}" destId="{BD08572F-C741-BC41-8FF2-556421F4C897}" srcOrd="0" destOrd="0" presId="urn:microsoft.com/office/officeart/2005/8/layout/process1"/>
    <dgm:cxn modelId="{7DDC6C2A-61F3-3142-8B91-AD01F56AF42F}" type="presParOf" srcId="{C2FECB91-61AD-A343-BE7F-98DD7620C302}" destId="{D63F9055-D6C4-B644-9553-C827046F5CE6}" srcOrd="1" destOrd="0" presId="urn:microsoft.com/office/officeart/2005/8/layout/process1"/>
    <dgm:cxn modelId="{161C90F2-43D8-CB48-A760-7028A1ABEF9F}" type="presParOf" srcId="{D63F9055-D6C4-B644-9553-C827046F5CE6}" destId="{FFAE9ACA-0AC1-A748-90F5-71B163335248}" srcOrd="0" destOrd="0" presId="urn:microsoft.com/office/officeart/2005/8/layout/process1"/>
    <dgm:cxn modelId="{C65794B4-1771-374A-B049-826B1EEBCE4F}" type="presParOf" srcId="{C2FECB91-61AD-A343-BE7F-98DD7620C302}" destId="{3DCEF6FC-103B-3B4B-AED1-45DC5C02BD46}" srcOrd="2" destOrd="0" presId="urn:microsoft.com/office/officeart/2005/8/layout/process1"/>
    <dgm:cxn modelId="{5CCC4B0F-AF8A-5844-9923-85A0740FD23B}" type="presParOf" srcId="{C2FECB91-61AD-A343-BE7F-98DD7620C302}" destId="{055E055F-E5BB-A949-ABEF-8704A779CEB5}" srcOrd="3" destOrd="0" presId="urn:microsoft.com/office/officeart/2005/8/layout/process1"/>
    <dgm:cxn modelId="{34B7020F-8FE6-8949-840D-49DB2B5B27A3}" type="presParOf" srcId="{055E055F-E5BB-A949-ABEF-8704A779CEB5}" destId="{76E971CA-8E9B-7545-8D8B-69D075545782}" srcOrd="0" destOrd="0" presId="urn:microsoft.com/office/officeart/2005/8/layout/process1"/>
    <dgm:cxn modelId="{3A9B7424-41B5-1940-ADB2-BB3957DC71E0}" type="presParOf" srcId="{C2FECB91-61AD-A343-BE7F-98DD7620C302}" destId="{AA66F241-DA91-0840-B754-1B154CE5005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8572F-C741-BC41-8FF2-556421F4C897}">
      <dsp:nvSpPr>
        <dsp:cNvPr id="0" name=""/>
        <dsp:cNvSpPr/>
      </dsp:nvSpPr>
      <dsp:spPr>
        <a:xfrm>
          <a:off x="0" y="0"/>
          <a:ext cx="2056546" cy="298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Franklin Gothic Medium" panose="020B0603020102020204" pitchFamily="34" charset="0"/>
            </a:rPr>
            <a:t>The Shutdown</a:t>
          </a:r>
        </a:p>
      </dsp:txBody>
      <dsp:txXfrm>
        <a:off x="8741" y="8741"/>
        <a:ext cx="2039064" cy="280968"/>
      </dsp:txXfrm>
    </dsp:sp>
    <dsp:sp modelId="{D63F9055-D6C4-B644-9553-C827046F5CE6}">
      <dsp:nvSpPr>
        <dsp:cNvPr id="0" name=""/>
        <dsp:cNvSpPr/>
      </dsp:nvSpPr>
      <dsp:spPr>
        <a:xfrm>
          <a:off x="2239389" y="0"/>
          <a:ext cx="387627" cy="298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239389" y="59690"/>
        <a:ext cx="298092" cy="179070"/>
      </dsp:txXfrm>
    </dsp:sp>
    <dsp:sp modelId="{3DCEF6FC-103B-3B4B-AED1-45DC5C02BD46}">
      <dsp:nvSpPr>
        <dsp:cNvPr id="0" name=""/>
        <dsp:cNvSpPr/>
      </dsp:nvSpPr>
      <dsp:spPr>
        <a:xfrm>
          <a:off x="2787918" y="0"/>
          <a:ext cx="2063335" cy="298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>
              <a:latin typeface="Franklin Gothic Medium" panose="020B0603020102020204" pitchFamily="34" charset="0"/>
            </a:rPr>
            <a:t>The Reopening</a:t>
          </a:r>
        </a:p>
      </dsp:txBody>
      <dsp:txXfrm>
        <a:off x="2796659" y="8741"/>
        <a:ext cx="2045853" cy="280968"/>
      </dsp:txXfrm>
    </dsp:sp>
    <dsp:sp modelId="{055E055F-E5BB-A949-ABEF-8704A779CEB5}">
      <dsp:nvSpPr>
        <dsp:cNvPr id="0" name=""/>
        <dsp:cNvSpPr/>
      </dsp:nvSpPr>
      <dsp:spPr>
        <a:xfrm>
          <a:off x="5032310" y="0"/>
          <a:ext cx="383839" cy="298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032310" y="59690"/>
        <a:ext cx="294304" cy="179070"/>
      </dsp:txXfrm>
    </dsp:sp>
    <dsp:sp modelId="{AA66F241-DA91-0840-B754-1B154CE5005A}">
      <dsp:nvSpPr>
        <dsp:cNvPr id="0" name=""/>
        <dsp:cNvSpPr/>
      </dsp:nvSpPr>
      <dsp:spPr>
        <a:xfrm>
          <a:off x="5575479" y="0"/>
          <a:ext cx="2281056" cy="298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>
              <a:latin typeface="Franklin Gothic Medium" panose="020B0603020102020204" pitchFamily="34" charset="0"/>
            </a:rPr>
            <a:t>The Recovery</a:t>
          </a:r>
        </a:p>
      </dsp:txBody>
      <dsp:txXfrm>
        <a:off x="5584220" y="8741"/>
        <a:ext cx="2263574" cy="280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4" tIns="46922" rIns="93844" bIns="46922" numCol="1" anchor="t" anchorCtr="0" compatLnSpc="1">
            <a:prstTxWarp prst="textNoShape">
              <a:avLst/>
            </a:prstTxWarp>
          </a:bodyPr>
          <a:lstStyle>
            <a:lvl1pPr algn="l" defTabSz="938213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4" tIns="46922" rIns="93844" bIns="46922" numCol="1" anchor="t" anchorCtr="0" compatLnSpc="1">
            <a:prstTxWarp prst="textNoShape">
              <a:avLst/>
            </a:prstTxWarp>
          </a:bodyPr>
          <a:lstStyle>
            <a:lvl1pPr algn="r" defTabSz="938213" eaLnBrk="0" hangingPunct="0">
              <a:defRPr sz="1200"/>
            </a:lvl1pPr>
          </a:lstStyle>
          <a:p>
            <a:fld id="{F085B800-0B9F-2A45-89DE-9E4EB74D6FDD}" type="datetime1">
              <a:rPr lang="en-US" smtClean="0"/>
              <a:t>4/22/2020</a:t>
            </a:fld>
            <a:endParaRPr 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4" tIns="46922" rIns="93844" bIns="46922" numCol="1" anchor="b" anchorCtr="0" compatLnSpc="1">
            <a:prstTxWarp prst="textNoShape">
              <a:avLst/>
            </a:prstTxWarp>
          </a:bodyPr>
          <a:lstStyle>
            <a:lvl1pPr algn="l" defTabSz="938213" eaLnBrk="0" hangingPunct="0">
              <a:defRPr sz="1200"/>
            </a:lvl1pPr>
          </a:lstStyle>
          <a:p>
            <a:r>
              <a:rPr lang="en-US" dirty="0"/>
              <a:t>Community Service Center at the University of Oregon (541) 346 3889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285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4" tIns="46922" rIns="93844" bIns="46922" numCol="1" anchor="b" anchorCtr="0" compatLnSpc="1">
            <a:prstTxWarp prst="textNoShape">
              <a:avLst/>
            </a:prstTxWarp>
          </a:bodyPr>
          <a:lstStyle>
            <a:lvl1pPr algn="r" defTabSz="938213" eaLnBrk="0" hangingPunct="0">
              <a:defRPr sz="1200"/>
            </a:lvl1pPr>
          </a:lstStyle>
          <a:p>
            <a:fld id="{71BB7854-5718-48FC-8E18-40247735001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27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844" tIns="46922" rIns="93844" bIns="46922" numCol="1" anchor="t" anchorCtr="0" compatLnSpc="1">
            <a:prstTxWarp prst="textNoShape">
              <a:avLst/>
            </a:prstTxWarp>
          </a:bodyPr>
          <a:lstStyle>
            <a:lvl1pPr algn="l" defTabSz="938213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844" tIns="46922" rIns="93844" bIns="46922" numCol="1" anchor="t" anchorCtr="0" compatLnSpc="1">
            <a:prstTxWarp prst="textNoShape">
              <a:avLst/>
            </a:prstTxWarp>
          </a:bodyPr>
          <a:lstStyle>
            <a:lvl1pPr algn="r" defTabSz="938213" eaLnBrk="0" hangingPunct="0">
              <a:defRPr sz="1200"/>
            </a:lvl1pPr>
          </a:lstStyle>
          <a:p>
            <a:fld id="{59323011-0A57-D142-A95C-9F5B863BBDD8}" type="datetime1">
              <a:rPr lang="en-US" smtClean="0"/>
              <a:t>4/22/2020</a:t>
            </a:fld>
            <a:endParaRPr lang="en-US" dirty="0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963" y="698500"/>
            <a:ext cx="6192837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4838"/>
            <a:ext cx="5029200" cy="41830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844" tIns="46922" rIns="93844" bIns="469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71800" cy="46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844" tIns="46922" rIns="93844" bIns="46922" numCol="1" anchor="b" anchorCtr="0" compatLnSpc="1">
            <a:prstTxWarp prst="textNoShape">
              <a:avLst/>
            </a:prstTxWarp>
          </a:bodyPr>
          <a:lstStyle>
            <a:lvl1pPr algn="l" defTabSz="938213" eaLnBrk="0" hangingPunct="0">
              <a:defRPr sz="1200"/>
            </a:lvl1pPr>
          </a:lstStyle>
          <a:p>
            <a:r>
              <a:rPr lang="en-US" dirty="0"/>
              <a:t>Community Service Center at the University of Oregon (541) 346 3889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2850"/>
            <a:ext cx="2971800" cy="46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844" tIns="46922" rIns="93844" bIns="46922" numCol="1" anchor="b" anchorCtr="0" compatLnSpc="1">
            <a:prstTxWarp prst="textNoShape">
              <a:avLst/>
            </a:prstTxWarp>
          </a:bodyPr>
          <a:lstStyle>
            <a:lvl1pPr algn="r" defTabSz="938213" eaLnBrk="0" hangingPunct="0">
              <a:defRPr sz="1200"/>
            </a:lvl1pPr>
          </a:lstStyle>
          <a:p>
            <a:fld id="{04050F0D-942B-4C1C-B4AB-87073BF89D1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8531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9323011-0A57-D142-A95C-9F5B863BBDD8}" type="datetime1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Community Service Center at the University of Oregon (541) 346 3889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50F0D-942B-4C1C-B4AB-87073BF89D1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896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9323011-0A57-D142-A95C-9F5B863BBDD8}" type="datetime1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Community Service Center at the University of Oregon (541) 346 3889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50F0D-942B-4C1C-B4AB-87073BF89D1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76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2314324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765324"/>
            <a:ext cx="8245162" cy="1106260"/>
          </a:xfrm>
          <a:effectLst/>
        </p:spPr>
        <p:txBody>
          <a:bodyPr anchor="b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1871585"/>
            <a:ext cx="8245160" cy="442741"/>
          </a:xfrm>
        </p:spPr>
        <p:txBody>
          <a:bodyPr anchor="t">
            <a:normAutofit/>
          </a:bodyPr>
          <a:lstStyle>
            <a:lvl1pPr marL="0" indent="0" algn="l">
              <a:buNone/>
              <a:defRPr sz="900" cap="all">
                <a:solidFill>
                  <a:schemeClr val="accent2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4467104"/>
            <a:ext cx="213360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4" y="4463859"/>
            <a:ext cx="5187908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4"/>
            <a:ext cx="76233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C07BA06-A203-42CA-BD4D-D9C8AAD999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C2C1-C432-467C-8B7C-1D92E98C60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2" y="449794"/>
            <a:ext cx="2180113" cy="4362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506796"/>
            <a:ext cx="1503123" cy="3887305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4" y="506796"/>
            <a:ext cx="5922209" cy="388730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4467104"/>
            <a:ext cx="99610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4" y="4463859"/>
            <a:ext cx="592220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2" y="4467104"/>
            <a:ext cx="87314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DC0289-D309-4D2A-97DA-0A732B79CE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B2BDB-53C7-B64C-97A4-E6B22BA7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30E0E954-1B21-0C4F-8D21-2B0925C17580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10699-A728-6742-B3EA-FF274F9B2F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2C67C-D113-CD47-9E97-2981B0D52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CDBG 30th Anniversary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49084-FEFB-3741-9C90-D96E757F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C420CEBD-14D2-5848-A460-6683D23C70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131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2479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57200" y="35987"/>
            <a:ext cx="8229600" cy="13144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0" i="0">
                <a:solidFill>
                  <a:schemeClr val="bg1"/>
                </a:solidFill>
                <a:latin typeface="Gill Sans Light"/>
                <a:cs typeface="Gill Sans Ligh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New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805541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24798"/>
          </a:xfrm>
          <a:prstGeom prst="rect">
            <a:avLst/>
          </a:prstGeom>
          <a:solidFill>
            <a:srgbClr val="10253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57200" y="801585"/>
            <a:ext cx="8229601" cy="3943850"/>
          </a:xfrm>
          <a:prstGeom prst="rect">
            <a:avLst/>
          </a:prstGeom>
        </p:spPr>
        <p:txBody>
          <a:bodyPr/>
          <a:lstStyle>
            <a:lvl1pPr marL="257175" indent="-257175">
              <a:buFont typeface="Wingdings" charset="2"/>
              <a:buChar char="§"/>
              <a:defRPr>
                <a:latin typeface="Gill Sans"/>
                <a:cs typeface="Gill Sans"/>
              </a:defRPr>
            </a:lvl1pPr>
            <a:lvl2pPr marL="728663" indent="-385763"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charset="2"/>
              <a:buChar char="§"/>
              <a:defRPr>
                <a:latin typeface="Gill Sans"/>
                <a:cs typeface="Gill Sans"/>
              </a:defRPr>
            </a:lvl2pPr>
            <a:lvl3pPr marL="942975" indent="-257175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>
                <a:latin typeface="Gill Sans"/>
                <a:cs typeface="Gill Sans"/>
              </a:defRPr>
            </a:lvl3pPr>
            <a:lvl4pPr>
              <a:defRPr>
                <a:latin typeface="Gill Sans"/>
                <a:cs typeface="Gill Sans"/>
              </a:defRPr>
            </a:lvl4pPr>
            <a:lvl5pPr>
              <a:defRPr>
                <a:latin typeface="Gill Sans"/>
                <a:cs typeface="Gill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57200" y="35987"/>
            <a:ext cx="8229600" cy="48881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0" i="0">
                <a:solidFill>
                  <a:schemeClr val="bg1"/>
                </a:solidFill>
                <a:latin typeface="Gill Sans Light"/>
                <a:cs typeface="Gill Sans Ligh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New Section Header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7771658" y="4776169"/>
            <a:ext cx="915142" cy="195881"/>
          </a:xfrm>
          <a:prstGeom prst="rect">
            <a:avLst/>
          </a:prstGeom>
        </p:spPr>
        <p:txBody>
          <a:bodyPr/>
          <a:lstStyle/>
          <a:p>
            <a:fld id="{C52E4E49-E3E8-614E-8064-37D27D75C3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41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795338"/>
            <a:ext cx="8229600" cy="771998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charset="2"/>
              <a:buNone/>
              <a:defRPr sz="3000" baseline="0">
                <a:latin typeface="Gill Sans"/>
                <a:cs typeface="Gill Sans"/>
              </a:defRPr>
            </a:lvl1pPr>
            <a:lvl2pPr marL="728663" indent="-385763"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charset="2"/>
              <a:buChar char="§"/>
              <a:defRPr>
                <a:latin typeface="Gill Sans"/>
                <a:cs typeface="Gill Sans"/>
              </a:defRPr>
            </a:lvl2pPr>
            <a:lvl3pPr marL="942975" indent="-257175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>
                <a:latin typeface="Gill Sans"/>
                <a:cs typeface="Gill Sans"/>
              </a:defRPr>
            </a:lvl3pPr>
            <a:lvl4pPr>
              <a:defRPr>
                <a:latin typeface="Gill Sans"/>
                <a:cs typeface="Gill Sans"/>
              </a:defRPr>
            </a:lvl4pPr>
            <a:lvl5pPr>
              <a:defRPr>
                <a:latin typeface="Gill Sans"/>
                <a:cs typeface="Gill Sans"/>
              </a:defRPr>
            </a:lvl5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52479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57200" y="1567336"/>
            <a:ext cx="8229601" cy="3178099"/>
          </a:xfrm>
          <a:prstGeom prst="rect">
            <a:avLst/>
          </a:prstGeom>
        </p:spPr>
        <p:txBody>
          <a:bodyPr/>
          <a:lstStyle>
            <a:lvl1pPr marL="257175" indent="-257175">
              <a:buFont typeface="Wingdings" charset="2"/>
              <a:buChar char="§"/>
              <a:defRPr>
                <a:latin typeface="Gill Sans"/>
                <a:cs typeface="Gill Sans"/>
              </a:defRPr>
            </a:lvl1pPr>
            <a:lvl2pPr marL="728663" indent="-385763"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charset="2"/>
              <a:buChar char="§"/>
              <a:defRPr>
                <a:latin typeface="Gill Sans"/>
                <a:cs typeface="Gill Sans"/>
              </a:defRPr>
            </a:lvl2pPr>
            <a:lvl3pPr marL="942975" indent="-257175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>
                <a:latin typeface="Gill Sans"/>
                <a:cs typeface="Gill Sans"/>
              </a:defRPr>
            </a:lvl3pPr>
            <a:lvl4pPr>
              <a:defRPr>
                <a:latin typeface="Gill Sans"/>
                <a:cs typeface="Gill Sans"/>
              </a:defRPr>
            </a:lvl4pPr>
            <a:lvl5pPr>
              <a:defRPr>
                <a:latin typeface="Gill Sans"/>
                <a:cs typeface="Gill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257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6" y="1635373"/>
            <a:ext cx="8272211" cy="2758727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6" y="4467104"/>
            <a:ext cx="789381" cy="273844"/>
          </a:xfrm>
        </p:spPr>
        <p:txBody>
          <a:bodyPr/>
          <a:lstStyle/>
          <a:p>
            <a:fld id="{1A89FAEC-59D1-4748-B226-FEC90B7D3B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4" y="3856482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6" y="2282934"/>
            <a:ext cx="8272211" cy="1123130"/>
          </a:xfrm>
        </p:spPr>
        <p:txBody>
          <a:bodyPr anchor="b">
            <a:noAutofit/>
          </a:bodyPr>
          <a:lstStyle>
            <a:lvl1pPr algn="l">
              <a:defRPr sz="40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6" y="3406063"/>
            <a:ext cx="8272211" cy="450417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cap="all">
                <a:solidFill>
                  <a:schemeClr val="accent2"/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9BA9E40-1ADD-400E-BDA3-4537C19998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8" y="454917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1671004"/>
            <a:ext cx="4066793" cy="272478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1671004"/>
            <a:ext cx="4066794" cy="272478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741D-B213-45E2-96D1-755509FCCE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8" y="454917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5" y="1688170"/>
            <a:ext cx="3815306" cy="40200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7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3" y="1688170"/>
            <a:ext cx="3815305" cy="41503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3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5A59-4632-4233-BF8F-EA551C83F5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3" y="454917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547244"/>
            <a:ext cx="8272212" cy="74124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988A-1BB7-4271-B7A8-5174187F3C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A846-C6EC-40F2-BCE5-E2DED8F422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3856480"/>
            <a:ext cx="8473650" cy="9560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3946722"/>
            <a:ext cx="3682084" cy="517136"/>
          </a:xfrm>
        </p:spPr>
        <p:txBody>
          <a:bodyPr anchor="ctr"/>
          <a:lstStyle>
            <a:lvl1pPr algn="l">
              <a:defRPr sz="1125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450900"/>
            <a:ext cx="8469630" cy="3153600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788">
                <a:solidFill>
                  <a:schemeClr val="tx2"/>
                </a:solidFill>
              </a:defRPr>
            </a:lvl6pPr>
            <a:lvl7pPr>
              <a:defRPr sz="788">
                <a:solidFill>
                  <a:schemeClr val="tx2"/>
                </a:solidFill>
              </a:defRPr>
            </a:lvl7pPr>
            <a:lvl8pPr>
              <a:defRPr sz="788">
                <a:solidFill>
                  <a:schemeClr val="tx2"/>
                </a:solidFill>
              </a:defRPr>
            </a:lvl8pPr>
            <a:lvl9pPr>
              <a:defRPr sz="788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3946723"/>
            <a:ext cx="4402490" cy="517136"/>
          </a:xfrm>
        </p:spPr>
        <p:txBody>
          <a:bodyPr anchor="ctr">
            <a:normAutofit/>
          </a:bodyPr>
          <a:lstStyle>
            <a:lvl1pPr marL="0" indent="0" algn="r">
              <a:buNone/>
              <a:defRPr sz="619">
                <a:solidFill>
                  <a:schemeClr val="bg1"/>
                </a:solidFill>
              </a:defRPr>
            </a:lvl1pPr>
            <a:lvl2pPr marL="257175" indent="0">
              <a:buNone/>
              <a:defRPr sz="619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75D3D00-65D2-456D-9222-01BFD35FFE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520042"/>
            <a:ext cx="8272212" cy="425054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449794"/>
            <a:ext cx="8468144" cy="2667939"/>
          </a:xfrm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5" y="3945097"/>
            <a:ext cx="8272213" cy="449003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453F-08F8-4EF3-8524-2094D9DE63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528843"/>
            <a:ext cx="8272212" cy="8921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1752002"/>
            <a:ext cx="8272212" cy="2642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5" y="4467104"/>
            <a:ext cx="21335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4463859"/>
            <a:ext cx="51879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6" y="4467104"/>
            <a:ext cx="789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accent2"/>
                </a:solidFill>
              </a:defRPr>
            </a:lvl1pPr>
          </a:lstStyle>
          <a:p>
            <a:fld id="{36224E0A-75C8-446D-96A7-D215232323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4901" y="342900"/>
            <a:ext cx="2777490" cy="712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340232"/>
            <a:ext cx="2777490" cy="7391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864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6" r:id="rId14"/>
    <p:sldLayoutId id="2147483707" r:id="rId15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257175" rtl="0" eaLnBrk="1" latinLnBrk="0" hangingPunct="1">
        <a:spcBef>
          <a:spcPct val="0"/>
        </a:spcBef>
        <a:buNone/>
        <a:defRPr sz="1575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2125" indent="-172125" algn="l" defTabSz="257175" rtl="0" eaLnBrk="1" latinLnBrk="0" hangingPunct="1">
        <a:spcBef>
          <a:spcPct val="20000"/>
        </a:spcBef>
        <a:spcAft>
          <a:spcPts val="33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354375" indent="-172125" algn="l" defTabSz="257175" rtl="0" eaLnBrk="1" latinLnBrk="0" hangingPunct="1">
        <a:spcBef>
          <a:spcPct val="20000"/>
        </a:spcBef>
        <a:spcAft>
          <a:spcPts val="33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06250" indent="-151875" algn="l" defTabSz="257175" rtl="0" eaLnBrk="1" latinLnBrk="0" hangingPunct="1">
        <a:spcBef>
          <a:spcPct val="20000"/>
        </a:spcBef>
        <a:spcAft>
          <a:spcPts val="33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698625" indent="-131625" algn="l" defTabSz="257175" rtl="0" eaLnBrk="1" latinLnBrk="0" hangingPunct="1">
        <a:spcBef>
          <a:spcPct val="20000"/>
        </a:spcBef>
        <a:spcAft>
          <a:spcPts val="33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901125" indent="-131625" algn="l" defTabSz="257175" rtl="0" eaLnBrk="1" latinLnBrk="0" hangingPunct="1">
        <a:spcBef>
          <a:spcPct val="20000"/>
        </a:spcBef>
        <a:spcAft>
          <a:spcPts val="33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068750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675" kern="1200">
          <a:solidFill>
            <a:schemeClr val="tx2"/>
          </a:solidFill>
          <a:latin typeface="+mn-lt"/>
          <a:ea typeface="+mn-ea"/>
          <a:cs typeface="+mn-cs"/>
        </a:defRPr>
      </a:lvl6pPr>
      <a:lvl7pPr marL="1237500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675" kern="1200">
          <a:solidFill>
            <a:schemeClr val="tx2"/>
          </a:solidFill>
          <a:latin typeface="+mn-lt"/>
          <a:ea typeface="+mn-ea"/>
          <a:cs typeface="+mn-cs"/>
        </a:defRPr>
      </a:lvl7pPr>
      <a:lvl8pPr marL="1406250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675" kern="1200">
          <a:solidFill>
            <a:schemeClr val="tx2"/>
          </a:solidFill>
          <a:latin typeface="+mn-lt"/>
          <a:ea typeface="+mn-ea"/>
          <a:cs typeface="+mn-cs"/>
        </a:defRPr>
      </a:lvl8pPr>
      <a:lvl9pPr marL="1575000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675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gp@uoregon.edu" TargetMode="External"/><Relationship Id="rId2" Type="http://schemas.openxmlformats.org/officeDocument/2006/relationships/hyperlink" Target="mailto:jdbruce@uoregon.ed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hyperlink" Target="mailto:craigie@econw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lh5.googleusercontent.com/DrBnDGTYyIC-alDgML2ETqQuq4hFRWth5sqvKB3RJhS2y1_Odk8owUADR6eBuvc9MNlh6Enix1lDESwyoIl6NuYW2QsCPwMjay1v3NkBAiewIiY-gmX6TmsSNGBwXvg5P3t5nax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ovel Coronavirus COVID-19 Info - Harford County Health">
            <a:extLst>
              <a:ext uri="{FF2B5EF4-FFF2-40B4-BE49-F238E27FC236}">
                <a16:creationId xmlns:a16="http://schemas.microsoft.com/office/drawing/2014/main" id="{2BB2F5DE-F140-004B-A8BE-5385E7BAA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9797" y="539792"/>
            <a:ext cx="11523798" cy="319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9977F2-FA26-EE42-AD13-E5D0A652A870}"/>
              </a:ext>
            </a:extLst>
          </p:cNvPr>
          <p:cNvSpPr txBox="1"/>
          <p:nvPr/>
        </p:nvSpPr>
        <p:spPr>
          <a:xfrm>
            <a:off x="396146" y="3903294"/>
            <a:ext cx="5996926" cy="1200329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latin typeface="Candara" panose="020E0502030303020204" pitchFamily="34" charset="0"/>
                <a:ea typeface="+mj-ea"/>
                <a:cs typeface="+mj-cs"/>
              </a:rPr>
              <a:t>Robert Parker</a:t>
            </a:r>
            <a:endParaRPr lang="en-US" sz="1050" b="1" cap="all" dirty="0">
              <a:latin typeface="Candara" panose="020E0502030303020204" pitchFamily="34" charset="0"/>
              <a:ea typeface="+mj-ea"/>
              <a:cs typeface="+mj-cs"/>
            </a:endParaRPr>
          </a:p>
          <a:p>
            <a:pPr algn="l"/>
            <a:r>
              <a:rPr lang="en-US" sz="1600" cap="all" dirty="0">
                <a:latin typeface="Candara" panose="020E0502030303020204" pitchFamily="34" charset="0"/>
                <a:ea typeface="+mj-ea"/>
                <a:cs typeface="+mj-cs"/>
              </a:rPr>
              <a:t>Institute for policy research and engagement</a:t>
            </a:r>
            <a:br>
              <a:rPr lang="en-US" sz="3600" cap="all" dirty="0">
                <a:latin typeface="Candara" panose="020E0502030303020204" pitchFamily="34" charset="0"/>
                <a:ea typeface="+mj-ea"/>
                <a:cs typeface="+mj-cs"/>
              </a:rPr>
            </a:br>
            <a:r>
              <a:rPr lang="en-US" sz="1600" cap="all" dirty="0">
                <a:latin typeface="Candara" panose="020E0502030303020204" pitchFamily="34" charset="0"/>
                <a:ea typeface="+mj-ea"/>
                <a:cs typeface="+mj-cs"/>
              </a:rPr>
              <a:t>University of Oregon</a:t>
            </a:r>
            <a:br>
              <a:rPr lang="en-US" sz="1600" cap="all" dirty="0">
                <a:latin typeface="Candara" panose="020E0502030303020204" pitchFamily="34" charset="0"/>
                <a:ea typeface="+mj-ea"/>
                <a:cs typeface="+mj-cs"/>
              </a:rPr>
            </a:br>
            <a:endParaRPr lang="en-US" sz="1600" cap="all" dirty="0">
              <a:latin typeface="Candara" panose="020E0502030303020204" pitchFamily="34" charset="0"/>
              <a:ea typeface="+mj-ea"/>
              <a:cs typeface="+mj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CDA262-709E-A748-8D08-2D01256CDC96}"/>
              </a:ext>
            </a:extLst>
          </p:cNvPr>
          <p:cNvSpPr txBox="1">
            <a:spLocks/>
          </p:cNvSpPr>
          <p:nvPr/>
        </p:nvSpPr>
        <p:spPr>
          <a:xfrm>
            <a:off x="3406140" y="902530"/>
            <a:ext cx="5079337" cy="1508104"/>
          </a:xfrm>
          <a:prstGeom prst="rect">
            <a:avLst/>
          </a:prstGeom>
        </p:spPr>
        <p:txBody>
          <a:bodyPr/>
          <a:lstStyle>
            <a:lvl1pPr algn="l" defTabSz="257175" rtl="0" eaLnBrk="1" latinLnBrk="0" hangingPunct="1">
              <a:spcBef>
                <a:spcPct val="0"/>
              </a:spcBef>
              <a:buNone/>
              <a:defRPr sz="1575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/>
              <a:t>Responding to the Economic Impacts of Coronavirus: A Proposed Oregon Economic Recovery and Resilience Framework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5A52E1-045A-5443-9CA8-3EE05C2D59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9893" y="3908585"/>
            <a:ext cx="3438619" cy="371966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D665FA-1C58-AC49-9993-DB6CB1D1553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9894" y="4451543"/>
            <a:ext cx="2692330" cy="582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7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42A34-A19E-9F45-BD64-5568DDE70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start?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7124-EC34-AB4F-A93D-3C8DCA936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Continue response: get the federal money out</a:t>
            </a:r>
          </a:p>
          <a:p>
            <a:r>
              <a:rPr lang="en-US" dirty="0"/>
              <a:t>Mobilize for continuity and recovery action</a:t>
            </a:r>
          </a:p>
          <a:p>
            <a:r>
              <a:rPr lang="en-US" dirty="0"/>
              <a:t>Map your assets</a:t>
            </a:r>
          </a:p>
          <a:p>
            <a:r>
              <a:rPr lang="en-US" dirty="0"/>
              <a:t>Analyze areas of risk</a:t>
            </a:r>
          </a:p>
          <a:p>
            <a:r>
              <a:rPr lang="en-US" dirty="0"/>
              <a:t>Apply principles of agile strategy</a:t>
            </a:r>
          </a:p>
          <a:p>
            <a:r>
              <a:rPr lang="en-US" dirty="0"/>
              <a:t>Get started!</a:t>
            </a:r>
          </a:p>
        </p:txBody>
      </p:sp>
    </p:spTree>
    <p:extLst>
      <p:ext uri="{BB962C8B-B14F-4D97-AF65-F5344CB8AC3E}">
        <p14:creationId xmlns:p14="http://schemas.microsoft.com/office/powerpoint/2010/main" val="157543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EF3C70-97AE-D541-A09E-89A335429874}"/>
              </a:ext>
            </a:extLst>
          </p:cNvPr>
          <p:cNvSpPr txBox="1"/>
          <p:nvPr/>
        </p:nvSpPr>
        <p:spPr>
          <a:xfrm>
            <a:off x="411520" y="1337310"/>
            <a:ext cx="4160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Josh Bruce </a:t>
            </a:r>
            <a:r>
              <a:rPr lang="en-US" dirty="0">
                <a:latin typeface="+mj-lt"/>
                <a:hlinkClick r:id="rId2"/>
              </a:rPr>
              <a:t>jdbruce@uoregon.edu</a:t>
            </a:r>
            <a:endParaRPr lang="en-US" dirty="0">
              <a:latin typeface="+mj-lt"/>
            </a:endParaRPr>
          </a:p>
          <a:p>
            <a:pPr algn="l"/>
            <a:endParaRPr lang="en-US" dirty="0">
              <a:latin typeface="+mj-lt"/>
            </a:endParaRPr>
          </a:p>
          <a:p>
            <a:pPr algn="l"/>
            <a:r>
              <a:rPr lang="en-US" dirty="0">
                <a:latin typeface="+mj-lt"/>
              </a:rPr>
              <a:t>Robert Parker</a:t>
            </a:r>
          </a:p>
          <a:p>
            <a:pPr algn="l"/>
            <a:r>
              <a:rPr lang="en-US" dirty="0">
                <a:latin typeface="+mj-lt"/>
                <a:hlinkClick r:id="rId3"/>
              </a:rPr>
              <a:t>rgp@uoregon.edu</a:t>
            </a:r>
            <a:r>
              <a:rPr lang="en-US" dirty="0">
                <a:latin typeface="+mj-lt"/>
              </a:rPr>
              <a:t> </a:t>
            </a:r>
          </a:p>
          <a:p>
            <a:pPr algn="l"/>
            <a:endParaRPr lang="en-US" dirty="0">
              <a:latin typeface="+mj-lt"/>
            </a:endParaRPr>
          </a:p>
          <a:p>
            <a:pPr algn="l"/>
            <a:r>
              <a:rPr lang="en-US" dirty="0">
                <a:latin typeface="+mj-lt"/>
              </a:rPr>
              <a:t>Matt Craigie</a:t>
            </a:r>
          </a:p>
          <a:p>
            <a:pPr algn="l"/>
            <a:r>
              <a:rPr lang="en-US" dirty="0">
                <a:latin typeface="+mj-lt"/>
                <a:hlinkClick r:id="rId4"/>
              </a:rPr>
              <a:t>craigie@econw.com</a:t>
            </a:r>
            <a:r>
              <a:rPr lang="en-US" dirty="0">
                <a:latin typeface="+mj-lt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CAAB47-AD45-944E-8615-B4B40216FBF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3071" y="2452758"/>
            <a:ext cx="3149369" cy="8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8D4140-E166-F345-8D36-137EE47B20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71" y="1510609"/>
            <a:ext cx="4682259" cy="50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1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C305B8-BB88-2E4E-8CC4-28B98BB73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876820"/>
            <a:ext cx="4089853" cy="36278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8A33B4-9E98-374D-AE73-BFBED9CD655B}"/>
              </a:ext>
            </a:extLst>
          </p:cNvPr>
          <p:cNvSpPr txBox="1"/>
          <p:nvPr/>
        </p:nvSpPr>
        <p:spPr>
          <a:xfrm>
            <a:off x="679505" y="1213417"/>
            <a:ext cx="2967479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Robert Parker</a:t>
            </a:r>
            <a:br>
              <a:rPr lang="en-US" dirty="0">
                <a:latin typeface="+mj-lt"/>
              </a:rPr>
            </a:br>
            <a:r>
              <a:rPr lang="en-US" sz="1800" dirty="0">
                <a:latin typeface="+mj-lt"/>
              </a:rPr>
              <a:t>Executive Director</a:t>
            </a:r>
          </a:p>
          <a:p>
            <a:pPr algn="l"/>
            <a:endParaRPr lang="en-US" sz="1800" dirty="0">
              <a:latin typeface="+mj-lt"/>
            </a:endParaRPr>
          </a:p>
          <a:p>
            <a:pPr algn="l"/>
            <a:r>
              <a:rPr lang="en-US" sz="1800" dirty="0">
                <a:latin typeface="+mj-lt"/>
              </a:rPr>
              <a:t>Institute for Policy Research 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&amp; Engagement</a:t>
            </a:r>
          </a:p>
          <a:p>
            <a:pPr algn="l"/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School of Planning, Public 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Policy &amp; Management</a:t>
            </a:r>
          </a:p>
          <a:p>
            <a:pPr algn="l"/>
            <a:endParaRPr lang="en-US" sz="1800" dirty="0">
              <a:latin typeface="+mj-lt"/>
            </a:endParaRPr>
          </a:p>
          <a:p>
            <a:pPr algn="l"/>
            <a:r>
              <a:rPr lang="en-US" sz="1800" dirty="0">
                <a:latin typeface="+mj-lt"/>
              </a:rPr>
              <a:t>University of Oregon</a:t>
            </a:r>
          </a:p>
        </p:txBody>
      </p:sp>
    </p:spTree>
    <p:extLst>
      <p:ext uri="{BB962C8B-B14F-4D97-AF65-F5344CB8AC3E}">
        <p14:creationId xmlns:p14="http://schemas.microsoft.com/office/powerpoint/2010/main" val="333211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FBC2-6198-8549-8883-37D8D3FA0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79487-3D2E-D042-8E0D-045D6B0AC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Imagine that Oregon’s economic development community embraces a consistent and wholistic strategy to coordinate implementation of economic recovery efforts across lines: public and private, local and state, urban and rural. What benefits would that bring and what organizational framework would support it?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79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3BACB-9DF7-B245-AF3C-839254DE9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cap="none" dirty="0"/>
              <a:t>Phases of the Coronavirus Pandemic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409791F-0C04-3348-B5EA-7B1C0BB9E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916557"/>
              </p:ext>
            </p:extLst>
          </p:nvPr>
        </p:nvGraphicFramePr>
        <p:xfrm>
          <a:off x="435894" y="1954213"/>
          <a:ext cx="8272213" cy="2533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7316">
                  <a:extLst>
                    <a:ext uri="{9D8B030D-6E8A-4147-A177-3AD203B41FA5}">
                      <a16:colId xmlns:a16="http://schemas.microsoft.com/office/drawing/2014/main" val="3602479845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4066866166"/>
                    </a:ext>
                  </a:extLst>
                </a:gridCol>
                <a:gridCol w="2274570">
                  <a:extLst>
                    <a:ext uri="{9D8B030D-6E8A-4147-A177-3AD203B41FA5}">
                      <a16:colId xmlns:a16="http://schemas.microsoft.com/office/drawing/2014/main" val="41289759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1393622476"/>
                    </a:ext>
                  </a:extLst>
                </a:gridCol>
                <a:gridCol w="2501617">
                  <a:extLst>
                    <a:ext uri="{9D8B030D-6E8A-4147-A177-3AD203B41FA5}">
                      <a16:colId xmlns:a16="http://schemas.microsoft.com/office/drawing/2014/main" val="3895605478"/>
                    </a:ext>
                  </a:extLst>
                </a:gridCol>
              </a:tblGrid>
              <a:tr h="613598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01485"/>
                  </a:ext>
                </a:extLst>
              </a:tr>
              <a:tr h="1638429">
                <a:tc>
                  <a:txBody>
                    <a:bodyPr/>
                    <a:lstStyle/>
                    <a:p>
                      <a:pPr marL="123825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March – June (optimistically), when we may see loosening of stay-at-home orders.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June through, perhaps, December, as businesses seek to resume operations. Intermittent or targeted partial shutdowns might continue. 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December through the dissemination of a vaccine and perhaps beyond (1 – 3 years).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How soon businesses reopen and people can start spending will largely determine the length and depth of the recovery phase.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331263"/>
                  </a:ext>
                </a:extLst>
              </a:tr>
            </a:tbl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8120CDA-092B-DE47-8797-7787BEF79C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2815041"/>
              </p:ext>
            </p:extLst>
          </p:nvPr>
        </p:nvGraphicFramePr>
        <p:xfrm>
          <a:off x="640238" y="2114233"/>
          <a:ext cx="7863682" cy="29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901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6A92-96A4-594D-B2A1-D8A34B0AA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cap="none" dirty="0"/>
              <a:t>Resilience &amp; Recovery Trajectories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FE76D6-4D5F-4848-A1F6-1C16F7F0652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94" y="1474470"/>
            <a:ext cx="8272212" cy="346329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8855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55EF1B8-134C-8D4D-911D-0EE7B6833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4309"/>
            <a:ext cx="152466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418A6F5E-2108-694C-B30D-B4024611F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4310"/>
            <a:ext cx="9129227" cy="467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44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4629-9A95-DA43-901E-BEAE8B15D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526616"/>
            <a:ext cx="8272212" cy="844983"/>
          </a:xfrm>
        </p:spPr>
        <p:txBody>
          <a:bodyPr>
            <a:normAutofit fontScale="90000"/>
          </a:bodyPr>
          <a:lstStyle/>
          <a:p>
            <a:r>
              <a:rPr lang="en-US" b="1" cap="none" dirty="0"/>
              <a:t>Recommended Organizational Structure For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F279E-2D19-E04A-9291-1FD6ACFB5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6" y="1635373"/>
            <a:ext cx="8272211" cy="318808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Establish separate, but linked organizational structures that can lead response, continuity, and recovery efforts.</a:t>
            </a:r>
          </a:p>
          <a:p>
            <a:pPr lvl="0"/>
            <a:r>
              <a:rPr lang="en-US" dirty="0"/>
              <a:t>Identify clear, centralized regional leadership for economic continuity and recovery efforts to report up to the State Disaster Recovery Coordinator. </a:t>
            </a:r>
          </a:p>
          <a:p>
            <a:pPr lvl="0"/>
            <a:r>
              <a:rPr lang="en-US" dirty="0"/>
              <a:t>Activate State Economic Recovery Support Functions and establish a group mandated to plan for continuity and recovery.</a:t>
            </a:r>
          </a:p>
          <a:p>
            <a:pPr lvl="0"/>
            <a:r>
              <a:rPr lang="en-US" dirty="0"/>
              <a:t>Convene regional economic continuity and recovery teams and get this work moving ASAP.</a:t>
            </a:r>
          </a:p>
          <a:p>
            <a:r>
              <a:rPr lang="en-US" dirty="0"/>
              <a:t>Develop a clear playbook of actions to coordinate efforts of all actors in the economic development ecosystem. </a:t>
            </a:r>
          </a:p>
        </p:txBody>
      </p:sp>
    </p:spTree>
    <p:extLst>
      <p:ext uri="{BB962C8B-B14F-4D97-AF65-F5344CB8AC3E}">
        <p14:creationId xmlns:p14="http://schemas.microsoft.com/office/powerpoint/2010/main" val="226426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5DC40D3-248F-0C41-B189-8CA10F2B5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64" y="0"/>
            <a:ext cx="70750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9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61629-2F8B-764D-B91D-EB6E26900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cap="none" dirty="0"/>
              <a:t>Identifying And Prioritizing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FEE2F-4B69-2F4D-8952-2840B5343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000" dirty="0"/>
              <a:t>Given an assessment of industry and economic development challenges, what recovery outcomes should we be striving for?</a:t>
            </a:r>
          </a:p>
          <a:p>
            <a:pPr lvl="0"/>
            <a:r>
              <a:rPr lang="en-US" sz="2000" dirty="0"/>
              <a:t>What activities will have the biggest impact?</a:t>
            </a:r>
          </a:p>
          <a:p>
            <a:pPr lvl="0"/>
            <a:r>
              <a:rPr lang="en-US" sz="2000" dirty="0"/>
              <a:t>What priorities should exist to support the most impactful recovery outcomes?</a:t>
            </a:r>
          </a:p>
          <a:p>
            <a:pPr lvl="0"/>
            <a:r>
              <a:rPr lang="en-US" sz="2000" dirty="0"/>
              <a:t>How can local governments deploy federal, state, and local investments in a coordinated effort to achieve agreed-upon recovery outcomes and meaningful impacts?</a:t>
            </a:r>
          </a:p>
          <a:p>
            <a:pPr lvl="0"/>
            <a:r>
              <a:rPr lang="en-US" sz="2000" dirty="0"/>
              <a:t>How do we mobilize networks for action?</a:t>
            </a:r>
          </a:p>
        </p:txBody>
      </p:sp>
    </p:spTree>
    <p:extLst>
      <p:ext uri="{BB962C8B-B14F-4D97-AF65-F5344CB8AC3E}">
        <p14:creationId xmlns:p14="http://schemas.microsoft.com/office/powerpoint/2010/main" val="106431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Custom 1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Lewis_Annex_ACSP_2</Template>
  <TotalTime>15747</TotalTime>
  <Words>448</Words>
  <Application>Microsoft Office PowerPoint</Application>
  <PresentationFormat>On-screen Show (16:9)</PresentationFormat>
  <Paragraphs>54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Candara</vt:lpstr>
      <vt:lpstr>Franklin Gothic Book</vt:lpstr>
      <vt:lpstr>Franklin Gothic Medium</vt:lpstr>
      <vt:lpstr>Gill Sans</vt:lpstr>
      <vt:lpstr>Gill Sans Light</vt:lpstr>
      <vt:lpstr>Times New Roman</vt:lpstr>
      <vt:lpstr>Wingdings</vt:lpstr>
      <vt:lpstr>Wingdings 2</vt:lpstr>
      <vt:lpstr>Dividend</vt:lpstr>
      <vt:lpstr>PowerPoint Presentation</vt:lpstr>
      <vt:lpstr>PowerPoint Presentation</vt:lpstr>
      <vt:lpstr>PowerPoint Presentation</vt:lpstr>
      <vt:lpstr>Phases of the Coronavirus Pandemic</vt:lpstr>
      <vt:lpstr>Resilience &amp; Recovery Trajectories</vt:lpstr>
      <vt:lpstr>PowerPoint Presentation</vt:lpstr>
      <vt:lpstr>Recommended Organizational Structure For Recovery</vt:lpstr>
      <vt:lpstr>PowerPoint Presentation</vt:lpstr>
      <vt:lpstr>Identifying And Prioritizing Action</vt:lpstr>
      <vt:lpstr>Where to start?</vt:lpstr>
      <vt:lpstr>PowerPoint Presentation</vt:lpstr>
    </vt:vector>
  </TitlesOfParts>
  <Company>CPW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CPW/RARE</dc:title>
  <dc:creator>Mark Leedom</dc:creator>
  <cp:lastModifiedBy>Lauren DeNinno</cp:lastModifiedBy>
  <cp:revision>479</cp:revision>
  <cp:lastPrinted>2019-03-20T18:10:50Z</cp:lastPrinted>
  <dcterms:created xsi:type="dcterms:W3CDTF">1997-11-06T18:47:18Z</dcterms:created>
  <dcterms:modified xsi:type="dcterms:W3CDTF">2020-04-22T17:47:11Z</dcterms:modified>
</cp:coreProperties>
</file>