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E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B416-2901-4197-AD51-056D40CB64A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326B-FB55-43ED-829E-67B3FEF5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8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B416-2901-4197-AD51-056D40CB64A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326B-FB55-43ED-829E-67B3FEF5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1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B416-2901-4197-AD51-056D40CB64A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326B-FB55-43ED-829E-67B3FEF5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5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B416-2901-4197-AD51-056D40CB64A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326B-FB55-43ED-829E-67B3FEF5F5D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23" y="6176963"/>
            <a:ext cx="965694" cy="5884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223" y="6240946"/>
            <a:ext cx="1443154" cy="588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50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B416-2901-4197-AD51-056D40CB64A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326B-FB55-43ED-829E-67B3FEF5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91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B416-2901-4197-AD51-056D40CB64A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326B-FB55-43ED-829E-67B3FEF5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4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B416-2901-4197-AD51-056D40CB64A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326B-FB55-43ED-829E-67B3FEF5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0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B416-2901-4197-AD51-056D40CB64A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326B-FB55-43ED-829E-67B3FEF5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8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B416-2901-4197-AD51-056D40CB64A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326B-FB55-43ED-829E-67B3FEF5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6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B416-2901-4197-AD51-056D40CB64A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326B-FB55-43ED-829E-67B3FEF5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2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B416-2901-4197-AD51-056D40CB64A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326B-FB55-43ED-829E-67B3FEF5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7B416-2901-4197-AD51-056D40CB64A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A326B-FB55-43ED-829E-67B3FEF5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Kick Starting Economic Recovery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06899"/>
            <a:ext cx="9144000" cy="2246970"/>
          </a:xfrm>
        </p:spPr>
        <p:txBody>
          <a:bodyPr/>
          <a:lstStyle/>
          <a:p>
            <a:pPr algn="l">
              <a:lnSpc>
                <a:spcPct val="50000"/>
              </a:lnSpc>
              <a:spcBef>
                <a:spcPts val="1200"/>
              </a:spcBef>
            </a:pPr>
            <a:r>
              <a:rPr lang="en-US" dirty="0"/>
              <a:t>Eric Holdeman, Director</a:t>
            </a:r>
          </a:p>
          <a:p>
            <a:pPr algn="l">
              <a:lnSpc>
                <a:spcPct val="50000"/>
              </a:lnSpc>
              <a:spcBef>
                <a:spcPts val="1200"/>
              </a:spcBef>
            </a:pPr>
            <a:endParaRPr lang="en-US" dirty="0"/>
          </a:p>
          <a:p>
            <a:pPr algn="l">
              <a:lnSpc>
                <a:spcPct val="50000"/>
              </a:lnSpc>
              <a:spcBef>
                <a:spcPts val="1200"/>
              </a:spcBef>
            </a:pPr>
            <a:r>
              <a:rPr lang="en-US" dirty="0"/>
              <a:t>Center for Regional Disaster Resilience (CRDR)</a:t>
            </a:r>
          </a:p>
          <a:p>
            <a:pPr algn="l">
              <a:lnSpc>
                <a:spcPct val="50000"/>
              </a:lnSpc>
              <a:spcBef>
                <a:spcPts val="1200"/>
              </a:spcBef>
            </a:pPr>
            <a:endParaRPr lang="en-US" dirty="0"/>
          </a:p>
          <a:p>
            <a:pPr algn="l">
              <a:lnSpc>
                <a:spcPct val="50000"/>
              </a:lnSpc>
              <a:spcBef>
                <a:spcPts val="1200"/>
              </a:spcBef>
            </a:pPr>
            <a:r>
              <a:rPr lang="en-US" dirty="0"/>
              <a:t>Pacific Northwest Economic Region (PNWER)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579" y="5428196"/>
            <a:ext cx="965694" cy="588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579" y="6165919"/>
            <a:ext cx="1435891" cy="58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355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Different Type of Disaster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Radically different in nature from a natural disaster with physical damages</a:t>
            </a:r>
          </a:p>
          <a:p>
            <a:r>
              <a:rPr lang="en-US" dirty="0"/>
              <a:t>Typically, FEMA provides:</a:t>
            </a:r>
          </a:p>
          <a:p>
            <a:pPr lvl="1"/>
            <a:r>
              <a:rPr lang="en-US" dirty="0"/>
              <a:t> Public Assistance for Governments</a:t>
            </a:r>
          </a:p>
          <a:p>
            <a:pPr lvl="1"/>
            <a:r>
              <a:rPr lang="en-US" dirty="0"/>
              <a:t>Individual Assistance to help individuals--with damages</a:t>
            </a:r>
          </a:p>
          <a:p>
            <a:pPr lvl="1"/>
            <a:r>
              <a:rPr lang="en-US" dirty="0"/>
              <a:t>SBA provides low interest loans to “qualifying businesses”</a:t>
            </a:r>
          </a:p>
          <a:p>
            <a:r>
              <a:rPr lang="en-US" dirty="0"/>
              <a:t>For COVID-19 we have successive CARES Act Congressional Leg.</a:t>
            </a:r>
          </a:p>
          <a:p>
            <a:pPr lvl="1"/>
            <a:r>
              <a:rPr lang="en-US" dirty="0"/>
              <a:t>Basically, CPR for people, businesses, and the economy in general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96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26633-E325-499A-9E06-3F67F9AA7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Needed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3BB8-2E08-487B-A0F7-D00C73EA9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Action is needed—now!  </a:t>
            </a:r>
          </a:p>
          <a:p>
            <a:r>
              <a:rPr lang="en-US" dirty="0"/>
              <a:t>Slow out of the starting blocks?</a:t>
            </a:r>
          </a:p>
          <a:p>
            <a:r>
              <a:rPr lang="en-US" dirty="0"/>
              <a:t>You can’t be waiting for a grand plan to be developed—Act locally, people need hope</a:t>
            </a:r>
          </a:p>
          <a:p>
            <a:r>
              <a:rPr lang="en-US" dirty="0"/>
              <a:t>Mistakes to avoid:</a:t>
            </a:r>
          </a:p>
          <a:p>
            <a:pPr lvl="1"/>
            <a:r>
              <a:rPr lang="en-US" dirty="0"/>
              <a:t>Paralysis by analysis</a:t>
            </a:r>
          </a:p>
          <a:p>
            <a:pPr lvl="1"/>
            <a:r>
              <a:rPr lang="en-US" dirty="0"/>
              <a:t>Studying the issue to death—ending up in an autopsy vs. a rescue</a:t>
            </a:r>
          </a:p>
          <a:p>
            <a:r>
              <a:rPr lang="en-US" dirty="0"/>
              <a:t>Academic studies have shown that in natural disasters 40% of small businesses that close their doors for three weeks will eventually fail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55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PNWER Recommendation for Path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previous recovery planning and recovery exercises</a:t>
            </a:r>
          </a:p>
          <a:p>
            <a:pPr lvl="1"/>
            <a:r>
              <a:rPr lang="en-US" dirty="0"/>
              <a:t>Evaluate needs and capabilities in the business sector and set recovery priorities.</a:t>
            </a:r>
            <a:endParaRPr lang="en-US" sz="3200" dirty="0"/>
          </a:p>
          <a:p>
            <a:pPr lvl="1"/>
            <a:r>
              <a:rPr lang="en-US" dirty="0"/>
              <a:t>Amend regulatory, code compliance, and permitting issues that may slow the speed of reopening businesses.</a:t>
            </a:r>
            <a:endParaRPr lang="en-US" sz="3200" dirty="0"/>
          </a:p>
          <a:p>
            <a:pPr lvl="1"/>
            <a:r>
              <a:rPr lang="en-US" dirty="0"/>
              <a:t>Connect businesses with employees, goods, and markets.</a:t>
            </a:r>
            <a:endParaRPr lang="en-US" sz="3200" dirty="0"/>
          </a:p>
          <a:p>
            <a:pPr lvl="1"/>
            <a:r>
              <a:rPr lang="en-US" dirty="0"/>
              <a:t>Retain your state/county/city’s largest and highest profile businesses.</a:t>
            </a:r>
            <a:endParaRPr lang="en-US" sz="3200" dirty="0"/>
          </a:p>
          <a:p>
            <a:pPr lvl="1"/>
            <a:r>
              <a:rPr lang="en-US" dirty="0"/>
              <a:t>Support small and medium-sized businesses. </a:t>
            </a:r>
            <a:endParaRPr lang="en-US" sz="3200" dirty="0"/>
          </a:p>
          <a:p>
            <a:pPr lvl="1"/>
            <a:r>
              <a:rPr lang="en-US" dirty="0"/>
              <a:t>Communicate the strength of the local economy and its recovery. </a:t>
            </a:r>
          </a:p>
          <a:p>
            <a:r>
              <a:rPr lang="en-US" dirty="0"/>
              <a:t>Key Sectors: Tourism; Health; Agriculture; Education; Gig Economy</a:t>
            </a:r>
          </a:p>
          <a:p>
            <a:endParaRPr lang="en-US" sz="36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33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by State, Congressional Delegation Advocacy by PNWER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stimulus funding package for states to provide critical programs</a:t>
            </a:r>
          </a:p>
          <a:p>
            <a:r>
              <a:rPr lang="en-US" dirty="0"/>
              <a:t>Assistance to traded-sector industries; to include promotion programs</a:t>
            </a:r>
          </a:p>
          <a:p>
            <a:r>
              <a:rPr lang="en-US" dirty="0"/>
              <a:t>Resources to support firms seeking to rebuild their supply chains</a:t>
            </a:r>
          </a:p>
          <a:p>
            <a:r>
              <a:rPr lang="en-US" dirty="0"/>
              <a:t>Funding toward research and development</a:t>
            </a:r>
          </a:p>
          <a:p>
            <a:r>
              <a:rPr lang="en-US" dirty="0"/>
              <a:t>Education and incentives that will help create domestic supply chains</a:t>
            </a:r>
          </a:p>
          <a:p>
            <a:pPr lvl="1"/>
            <a:r>
              <a:rPr lang="en-US" dirty="0"/>
              <a:t>E.g. Medical PPE that will be “on shored” in the future</a:t>
            </a:r>
          </a:p>
          <a:p>
            <a:r>
              <a:rPr lang="en-US" dirty="0"/>
              <a:t>A focus on tourism recovery that has urban and rural benefits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22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347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Kick Starting Economic Recovery</vt:lpstr>
      <vt:lpstr>A Different Type of Disaster</vt:lpstr>
      <vt:lpstr>What is Needed Now</vt:lpstr>
      <vt:lpstr>PNWER Recommendation for Path Forward</vt:lpstr>
      <vt:lpstr>State by State, Congressional Delegation Advocacy by PNWER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 Resilience in Washington State</dc:title>
  <dc:creator>Eric Holdeman</dc:creator>
  <cp:lastModifiedBy>Lauren DeNinno</cp:lastModifiedBy>
  <cp:revision>24</cp:revision>
  <cp:lastPrinted>2017-01-23T21:13:59Z</cp:lastPrinted>
  <dcterms:created xsi:type="dcterms:W3CDTF">2017-01-22T18:49:00Z</dcterms:created>
  <dcterms:modified xsi:type="dcterms:W3CDTF">2020-04-23T13:44:40Z</dcterms:modified>
</cp:coreProperties>
</file>