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0" r:id="rId2"/>
  </p:sldMasterIdLst>
  <p:notesMasterIdLst>
    <p:notesMasterId r:id="rId14"/>
  </p:notesMasterIdLst>
  <p:sldIdLst>
    <p:sldId id="265" r:id="rId3"/>
    <p:sldId id="273" r:id="rId4"/>
    <p:sldId id="279" r:id="rId5"/>
    <p:sldId id="260" r:id="rId6"/>
    <p:sldId id="261" r:id="rId7"/>
    <p:sldId id="264" r:id="rId8"/>
    <p:sldId id="263" r:id="rId9"/>
    <p:sldId id="258" r:id="rId10"/>
    <p:sldId id="280" r:id="rId11"/>
    <p:sldId id="269" r:id="rId12"/>
    <p:sldId id="2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p:restoredTop sz="59127"/>
  </p:normalViewPr>
  <p:slideViewPr>
    <p:cSldViewPr snapToGrid="0" snapToObjects="1">
      <p:cViewPr varScale="1">
        <p:scale>
          <a:sx n="39" d="100"/>
          <a:sy n="39" d="100"/>
        </p:scale>
        <p:origin x="147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1EA11-5CBA-2C45-94B9-CD44867C35F4}" type="datetimeFigureOut">
              <a:rPr lang="en-US" smtClean="0"/>
              <a:t>4/21/2020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458A1-1932-3147-8501-238BAAF75D80}" type="slidenum">
              <a:rPr lang="en-US" smtClean="0"/>
              <a:t>‹#›</a:t>
            </a:fld>
            <a:endParaRPr lang="en-US"/>
          </a:p>
        </p:txBody>
      </p:sp>
    </p:spTree>
    <p:extLst>
      <p:ext uri="{BB962C8B-B14F-4D97-AF65-F5344CB8AC3E}">
        <p14:creationId xmlns:p14="http://schemas.microsoft.com/office/powerpoint/2010/main" val="141780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1: Cover</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Good morning. Thanks for giving me this opportunity to talk to you about the industry I work in: business aviation. </a:t>
            </a:r>
          </a:p>
          <a:p>
            <a:pPr marL="0" marR="0" lvl="0" indent="0">
              <a:spcBef>
                <a:spcPts val="0"/>
              </a:spcBef>
              <a:spcAft>
                <a:spcPts val="900"/>
              </a:spcAft>
              <a:buFont typeface="Symbol" pitchFamily="2" charset="2"/>
              <a:buNone/>
            </a:pPr>
            <a:endParaRPr lang="en-US" sz="1200" dirty="0">
              <a:effectLst/>
              <a:latin typeface="Arial" panose="020B060402020202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As you know, I work for NBAA, the National Business Aviation Association, and we represent companies across America using airplanes for business.</a:t>
            </a:r>
          </a:p>
          <a:p>
            <a:pPr marL="342900" marR="0" lvl="0" indent="-342900">
              <a:spcBef>
                <a:spcPts val="0"/>
              </a:spcBef>
              <a:spcAft>
                <a:spcPts val="900"/>
              </a:spcAft>
              <a:buFont typeface="Symbol" pitchFamily="2" charset="2"/>
              <a:buChar char=""/>
            </a:pPr>
            <a:endParaRPr lang="en-US" sz="1200" dirty="0">
              <a:effectLst/>
              <a:latin typeface="Arial" panose="020B060402020202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Through the No Plane No Gain program, we and other aviation organizations make resources like this deck widely available. Our goal is to help people get to know our industry.</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It’s an industry that’s sometimes not well understood, but it touches many more people than you might think. </a:t>
            </a:r>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1</a:t>
            </a:fld>
            <a:endParaRPr lang="en-US"/>
          </a:p>
        </p:txBody>
      </p:sp>
    </p:spTree>
    <p:extLst>
      <p:ext uri="{BB962C8B-B14F-4D97-AF65-F5344CB8AC3E}">
        <p14:creationId xmlns:p14="http://schemas.microsoft.com/office/powerpoint/2010/main" val="2922117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18: Helping When It Counts VIDEO</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I’d like to show you some of these critical, charitable and lifesaving uses of business aircraft. </a:t>
            </a:r>
          </a:p>
          <a:p>
            <a:pPr marL="342900" marR="0" lvl="0" indent="-342900">
              <a:spcBef>
                <a:spcPts val="0"/>
              </a:spcBef>
              <a:spcAft>
                <a:spcPts val="900"/>
              </a:spcAft>
              <a:buFont typeface="Symbol" pitchFamily="2" charset="2"/>
              <a:buChar char=""/>
            </a:pPr>
            <a:endParaRPr lang="en-US" sz="1200" dirty="0">
              <a:effectLst/>
              <a:latin typeface="Arial" panose="020B0604020202020204" pitchFamily="34"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900"/>
              </a:spcAft>
              <a:buClrTx/>
              <a:buSzTx/>
              <a:buFont typeface="Symbol" pitchFamily="2" charset="2"/>
              <a:buChar char=""/>
              <a:tabLst/>
              <a:defRPr/>
            </a:pPr>
            <a:r>
              <a:rPr lang="en-US" sz="1200" kern="1200" dirty="0">
                <a:solidFill>
                  <a:schemeClr val="tx1"/>
                </a:solidFill>
                <a:effectLst/>
                <a:latin typeface="Arial" panose="020B0604020202020204" pitchFamily="34" charset="0"/>
                <a:ea typeface="DengXian" panose="02010600030101010101" pitchFamily="2" charset="-122"/>
                <a:cs typeface="Times New Roman" panose="02020603050405020304" pitchFamily="18" charset="0"/>
              </a:rPr>
              <a:t>[Proceed to next slide to play video]</a:t>
            </a:r>
            <a:endParaRPr lang="en-US" dirty="0"/>
          </a:p>
          <a:p>
            <a:pPr marL="342900" marR="0" lvl="0" indent="-342900">
              <a:spcBef>
                <a:spcPts val="0"/>
              </a:spcBef>
              <a:spcAft>
                <a:spcPts val="900"/>
              </a:spcAft>
              <a:buFont typeface="Symbol" pitchFamily="2" charset="2"/>
              <a:buChar char=""/>
            </a:pPr>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10</a:t>
            </a:fld>
            <a:endParaRPr lang="en-US"/>
          </a:p>
        </p:txBody>
      </p:sp>
    </p:spTree>
    <p:extLst>
      <p:ext uri="{BB962C8B-B14F-4D97-AF65-F5344CB8AC3E}">
        <p14:creationId xmlns:p14="http://schemas.microsoft.com/office/powerpoint/2010/main" val="22790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20: Summation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900"/>
              </a:spcAft>
              <a:buClrTx/>
              <a:buSzTx/>
              <a:buFont typeface="Symbol" pitchFamily="2" charset="2"/>
              <a:buChar char=""/>
              <a:tabLst/>
              <a:defRPr/>
            </a:pPr>
            <a:r>
              <a:rPr lang="en-US" sz="1200" dirty="0">
                <a:effectLst/>
                <a:latin typeface="Arial" panose="020B0604020202020204" pitchFamily="34" charset="0"/>
                <a:ea typeface="DengXian" panose="02010600030101010101" pitchFamily="2" charset="-122"/>
                <a:cs typeface="Times New Roman" panose="02020603050405020304" pitchFamily="18" charset="0"/>
              </a:rPr>
              <a:t>In short, in a host of ways, business aviation is essential in America, making possible all kinds of economic activity, community connections and lifesaving missions.</a:t>
            </a:r>
          </a:p>
          <a:p>
            <a:pPr marL="342900" marR="0" lvl="0" indent="-342900">
              <a:spcBef>
                <a:spcPts val="0"/>
              </a:spcBef>
              <a:spcAft>
                <a:spcPts val="900"/>
              </a:spcAft>
              <a:buFont typeface="Symbol" pitchFamily="2" charset="2"/>
              <a:buChar char=""/>
            </a:pPr>
            <a:endParaRPr lang="en-US" sz="1200" dirty="0">
              <a:effectLst/>
              <a:latin typeface="Arial" panose="020B060402020202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I hope you’ve been able to see a little bit of this industry today. </a:t>
            </a:r>
          </a:p>
          <a:p>
            <a:pPr marL="342900" marR="0" lvl="0" indent="-342900">
              <a:spcBef>
                <a:spcPts val="0"/>
              </a:spcBef>
              <a:spcAft>
                <a:spcPts val="900"/>
              </a:spcAft>
              <a:buFont typeface="Symbol" pitchFamily="2" charset="2"/>
              <a:buChar char=""/>
            </a:pPr>
            <a:endParaRPr lang="en-US" sz="1200" dirty="0">
              <a:effectLst/>
              <a:latin typeface="Arial" panose="020B060402020202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85458A1-1932-3147-8501-238BAAF75D80}" type="slidenum">
              <a:rPr lang="en-US" smtClean="0"/>
              <a:t>11</a:t>
            </a:fld>
            <a:endParaRPr lang="en-US"/>
          </a:p>
        </p:txBody>
      </p:sp>
    </p:spTree>
    <p:extLst>
      <p:ext uri="{BB962C8B-B14F-4D97-AF65-F5344CB8AC3E}">
        <p14:creationId xmlns:p14="http://schemas.microsoft.com/office/powerpoint/2010/main" val="322719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2: What Is Business Aviation?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It’s also not very complicated: business aviation is the manufacture and use of mostly small airplanes for business transportation. </a:t>
            </a:r>
          </a:p>
          <a:p>
            <a:pPr marL="342900" marR="0" lvl="0" indent="-342900">
              <a:spcBef>
                <a:spcPts val="0"/>
              </a:spcBef>
              <a:spcAft>
                <a:spcPts val="900"/>
              </a:spcAft>
              <a:buFont typeface="Symbol" pitchFamily="2" charset="2"/>
              <a:buChar char=""/>
            </a:pPr>
            <a:endParaRPr lang="en-US" sz="1200" dirty="0">
              <a:effectLst/>
              <a:latin typeface="Arial" panose="020B060402020202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Companies of all sizes have been using business airplanes for decades. My organization, NBAA, was founded back in 1947 to foster an environment that allows these companies to thrive.</a:t>
            </a:r>
          </a:p>
          <a:p>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2</a:t>
            </a:fld>
            <a:endParaRPr lang="en-US"/>
          </a:p>
        </p:txBody>
      </p:sp>
    </p:spTree>
    <p:extLst>
      <p:ext uri="{BB962C8B-B14F-4D97-AF65-F5344CB8AC3E}">
        <p14:creationId xmlns:p14="http://schemas.microsoft.com/office/powerpoint/2010/main" val="1721267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3: Many Types of Aircraft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I say small airplanes, because business aircraft are about the size </a:t>
            </a:r>
            <a:r>
              <a:rPr lang="en-US" sz="1200">
                <a:effectLst/>
                <a:latin typeface="Arial" panose="020B0604020202020204" pitchFamily="34" charset="0"/>
                <a:ea typeface="DengXian" panose="02010600030101010101" pitchFamily="2" charset="-122"/>
                <a:cs typeface="Times New Roman" panose="02020603050405020304" pitchFamily="18" charset="0"/>
              </a:rPr>
              <a:t>of a large </a:t>
            </a:r>
            <a:r>
              <a:rPr lang="en-US" sz="1200" dirty="0">
                <a:effectLst/>
                <a:latin typeface="Arial" panose="020B0604020202020204" pitchFamily="34" charset="0"/>
                <a:ea typeface="DengXian" panose="02010600030101010101" pitchFamily="2" charset="-122"/>
                <a:cs typeface="Times New Roman" panose="02020603050405020304" pitchFamily="18" charset="0"/>
              </a:rPr>
              <a:t>SUV inside, carrying about 6 passengers. They are often turboprop or piston-driven airplanes.</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While the industry takes in aircraft of all sizes, more than 50% of all business aircraft in America are turboprops or smaller jets. </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3</a:t>
            </a:fld>
            <a:endParaRPr lang="en-US"/>
          </a:p>
        </p:txBody>
      </p:sp>
    </p:spTree>
    <p:extLst>
      <p:ext uri="{BB962C8B-B14F-4D97-AF65-F5344CB8AC3E}">
        <p14:creationId xmlns:p14="http://schemas.microsoft.com/office/powerpoint/2010/main" val="53076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4: Many Uses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Companies and organizations of all kinds and sizes use these aircraft. So do schools, universities and nonprofit organizations. Many federal, state and local government agencies, too.</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In many states, the departments of public safety, fish and wildlife and transportation operate small Cessna 182s or Pilatus PC-12s.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And then, of course there’s law enforcement and fire-fighting.</a:t>
            </a:r>
          </a:p>
          <a:p>
            <a:pPr marL="742950" marR="0" lvl="1" indent="-285750">
              <a:spcBef>
                <a:spcPts val="0"/>
              </a:spcBef>
              <a:spcAft>
                <a:spcPts val="900"/>
              </a:spcAft>
              <a:buFont typeface="Courier New" panose="02070309020205020404" pitchFamily="49" charset="0"/>
              <a:buChar char="o"/>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But you might be surprised that many of the companies with an aircraft are small businesses.</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In fact, 45% of the companies using business aviation in the U.S. have fewer than 500 employees.</a:t>
            </a:r>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4</a:t>
            </a:fld>
            <a:endParaRPr lang="en-US"/>
          </a:p>
        </p:txBody>
      </p:sp>
    </p:spTree>
    <p:extLst>
      <p:ext uri="{BB962C8B-B14F-4D97-AF65-F5344CB8AC3E}">
        <p14:creationId xmlns:p14="http://schemas.microsoft.com/office/powerpoint/2010/main" val="4072849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4: Many Uses VIDEO</a:t>
            </a:r>
            <a:endParaRPr lang="en-US" sz="1800" b="1" kern="12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endParaRPr lang="en-US" sz="1200" kern="1200" dirty="0">
              <a:solidFill>
                <a:schemeClr val="tx1"/>
              </a:solidFill>
              <a:effectLst/>
              <a:latin typeface="Arial" panose="020B0604020202020204" pitchFamily="34" charset="0"/>
              <a:ea typeface="DengXian" panose="02010600030101010101" pitchFamily="2" charset="-122"/>
              <a:cs typeface="Times New Roman" panose="02020603050405020304" pitchFamily="18" charset="0"/>
            </a:endParaRPr>
          </a:p>
          <a:p>
            <a:pPr marL="342900" marR="0" lvl="0" indent="-342900" algn="l" defTabSz="914400" rtl="0" eaLnBrk="1" latinLnBrk="0" hangingPunct="1">
              <a:spcBef>
                <a:spcPts val="0"/>
              </a:spcBef>
              <a:spcAft>
                <a:spcPts val="900"/>
              </a:spcAft>
              <a:buFont typeface="Symbol" pitchFamily="2" charset="2"/>
              <a:buChar char=""/>
            </a:pPr>
            <a:r>
              <a:rPr lang="en-US" sz="1200" kern="1200" dirty="0">
                <a:solidFill>
                  <a:schemeClr val="tx1"/>
                </a:solidFill>
                <a:effectLst/>
                <a:latin typeface="Arial" panose="020B0604020202020204" pitchFamily="34" charset="0"/>
                <a:ea typeface="DengXian" panose="02010600030101010101" pitchFamily="2" charset="-122"/>
                <a:cs typeface="Times New Roman" panose="02020603050405020304" pitchFamily="18" charset="0"/>
              </a:rPr>
              <a:t>Let me show you a video of some companies that use business aircraft. </a:t>
            </a:r>
          </a:p>
          <a:p>
            <a:pPr marL="342900" marR="0" lvl="0" indent="-342900" algn="l" defTabSz="914400" rtl="0" eaLnBrk="1" latinLnBrk="0" hangingPunct="1">
              <a:spcBef>
                <a:spcPts val="0"/>
              </a:spcBef>
              <a:spcAft>
                <a:spcPts val="900"/>
              </a:spcAft>
              <a:buFont typeface="Symbol" pitchFamily="2" charset="2"/>
              <a:buChar char=""/>
            </a:pPr>
            <a:endParaRPr lang="en-US" sz="1200" kern="1200" dirty="0">
              <a:solidFill>
                <a:schemeClr val="tx1"/>
              </a:solidFill>
              <a:effectLst/>
              <a:latin typeface="Arial" panose="020B0604020202020204" pitchFamily="34" charset="0"/>
              <a:ea typeface="DengXian" panose="02010600030101010101" pitchFamily="2" charset="-122"/>
              <a:cs typeface="Times New Roman" panose="02020603050405020304" pitchFamily="18" charset="0"/>
            </a:endParaRPr>
          </a:p>
          <a:p>
            <a:pPr marL="342900" marR="0" lvl="0" indent="-342900" algn="l" defTabSz="914400" rtl="0" eaLnBrk="1" latinLnBrk="0" hangingPunct="1">
              <a:spcBef>
                <a:spcPts val="0"/>
              </a:spcBef>
              <a:spcAft>
                <a:spcPts val="900"/>
              </a:spcAft>
              <a:buFont typeface="Symbol" pitchFamily="2" charset="2"/>
              <a:buChar char=""/>
            </a:pPr>
            <a:r>
              <a:rPr lang="en-US" sz="1200" kern="1200" dirty="0">
                <a:solidFill>
                  <a:schemeClr val="tx1"/>
                </a:solidFill>
                <a:effectLst/>
                <a:latin typeface="Arial" panose="020B0604020202020204" pitchFamily="34" charset="0"/>
                <a:ea typeface="DengXian" panose="02010600030101010101" pitchFamily="2" charset="-122"/>
                <a:cs typeface="Times New Roman" panose="02020603050405020304" pitchFamily="18" charset="0"/>
              </a:rPr>
              <a:t>[Proceed to next slide to play video]</a:t>
            </a:r>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5</a:t>
            </a:fld>
            <a:endParaRPr lang="en-US"/>
          </a:p>
        </p:txBody>
      </p:sp>
    </p:spTree>
    <p:extLst>
      <p:ext uri="{BB962C8B-B14F-4D97-AF65-F5344CB8AC3E}">
        <p14:creationId xmlns:p14="http://schemas.microsoft.com/office/powerpoint/2010/main" val="2612887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7: Many Faces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The other side of this industry that’s very diverse is the people working in it. </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In thousands of towns across America, business aviation supports more than 1 million jobs. </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Maintenance technicians, engineers, dispatchers who plan trips and flight schedules, pilots, flight attendants… line technicians who fuel, clean and marshal aircraft.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And of course aircraft brokers, financial advisers, lawyers, and insurers who help make sure the aircraft is operated safely.</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6</a:t>
            </a:fld>
            <a:endParaRPr lang="en-US"/>
          </a:p>
        </p:txBody>
      </p:sp>
    </p:spTree>
    <p:extLst>
      <p:ext uri="{BB962C8B-B14F-4D97-AF65-F5344CB8AC3E}">
        <p14:creationId xmlns:p14="http://schemas.microsoft.com/office/powerpoint/2010/main" val="44514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8: Many Benefits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With all these high-skilled jobs, all across the country, business aviation is one of America’s most dynamic industries.</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It adds $200 billion to our economy every year.</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And many business aircraft are made right here in America. We’re a leader in aircraft manufacturing, making a big positive impact on our balance of trade.</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7</a:t>
            </a:fld>
            <a:endParaRPr lang="en-US"/>
          </a:p>
        </p:txBody>
      </p:sp>
    </p:spTree>
    <p:extLst>
      <p:ext uri="{BB962C8B-B14F-4D97-AF65-F5344CB8AC3E}">
        <p14:creationId xmlns:p14="http://schemas.microsoft.com/office/powerpoint/2010/main" val="241882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11: Connecting Communities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Day-to-day, what business aviation is all about is connecting communities. </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There are over 5,000 public airports in this country. But the commercial airlines serve fewer than 500 of them. And many of even those are small, rural airports with limited service. Maybe two flights a day.</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For thousands of other towns and rural communities across America, their link to the world is a general aviation airport.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They depend on that airport – and business aircraft – for mail and cargo shipping, first responder missions and business connections.</a:t>
            </a:r>
          </a:p>
          <a:p>
            <a:pPr marL="742950" marR="0" lvl="1" indent="-285750">
              <a:spcBef>
                <a:spcPts val="0"/>
              </a:spcBef>
              <a:spcAft>
                <a:spcPts val="900"/>
              </a:spcAft>
              <a:buFont typeface="Courier New" panose="02070309020205020404" pitchFamily="49" charset="0"/>
              <a:buChar char="o"/>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In fact, over 41% of business aircraft are flown into these towns with little or no airline service. </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It’s what enables an S&amp;P 500 software company like Jack Henry &amp; Associates, to be based out of Monett, MO, where it was founded 40 years ago, 1 hour from the nearest commercial airport in Joplin.</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Or a steel manufacturer to serve the New York skyscraper market from Lynchburg, VA. It wouldn’t be very economical to put a steel factory right across the river from New York City.</a:t>
            </a:r>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8</a:t>
            </a:fld>
            <a:endParaRPr lang="en-US"/>
          </a:p>
        </p:txBody>
      </p:sp>
    </p:spTree>
    <p:extLst>
      <p:ext uri="{BB962C8B-B14F-4D97-AF65-F5344CB8AC3E}">
        <p14:creationId xmlns:p14="http://schemas.microsoft.com/office/powerpoint/2010/main" val="933941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DengXian" panose="02010600030101010101" pitchFamily="2" charset="-122"/>
                <a:cs typeface="Times New Roman" panose="02020603050405020304" pitchFamily="18" charset="0"/>
              </a:rPr>
              <a:t>Slide 13: Helping When It Counts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While these benefits are important, one often overlooked benefit of business aviation is its role in supporting humanitarian missions.</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By one recent estimate, business aircraft make 15,000 flights a year for humanitarian reasons.</a:t>
            </a:r>
          </a:p>
          <a:p>
            <a:pPr marL="342900" marR="0" lvl="0" indent="-342900">
              <a:spcBef>
                <a:spcPts val="0"/>
              </a:spcBef>
              <a:spcAft>
                <a:spcPts val="900"/>
              </a:spcAft>
              <a:buFont typeface="Symbol" pitchFamily="2" charset="2"/>
              <a:buChar char=""/>
            </a:pPr>
            <a:endParaRPr lang="en-US" sz="1200" dirty="0">
              <a:effectLst/>
              <a:latin typeface="Arial" panose="020B060402020202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This includes responding to disasters that have made national headlines, such as:</a:t>
            </a:r>
          </a:p>
          <a:p>
            <a:pPr marL="342900" marR="0" lvl="0" indent="-342900">
              <a:spcBef>
                <a:spcPts val="0"/>
              </a:spcBef>
              <a:spcAft>
                <a:spcPts val="900"/>
              </a:spcAft>
              <a:buFont typeface="Symbol" pitchFamily="2" charset="2"/>
              <a:buChar char=""/>
            </a:pPr>
            <a:endParaRPr lang="en-US" sz="1200" dirty="0">
              <a:effectLst/>
              <a:latin typeface="Arial" panose="020B0604020202020204" pitchFamily="34" charset="0"/>
              <a:ea typeface="DengXian" panose="02010600030101010101" pitchFamily="2" charset="-122"/>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900"/>
              </a:spcAft>
              <a:buClrTx/>
              <a:buSzTx/>
              <a:buFont typeface="Courier New" panose="02070309020205020404" pitchFamily="49" charset="0"/>
              <a:buChar char="o"/>
              <a:tabLst/>
              <a:defRPr/>
            </a:pPr>
            <a:r>
              <a:rPr lang="en-US" sz="1200" dirty="0">
                <a:effectLst/>
                <a:latin typeface="Arial" panose="020B0604020202020204" pitchFamily="34" charset="0"/>
                <a:ea typeface="DengXian" panose="02010600030101010101" pitchFamily="2" charset="-122"/>
                <a:cs typeface="Times New Roman" panose="02020603050405020304" pitchFamily="18" charset="0"/>
              </a:rPr>
              <a:t>Flooding in 2019 that cut off towns in Nebraska; </a:t>
            </a: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Hurricanes Harvey, Maria and Irma in 2017, when hundreds of pilots flew tons of emergency supplies to affected communities; and</a:t>
            </a: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The 2010 earthquake that devastated Haiti;</a:t>
            </a: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...Providing a critical lifeline, or an “air bridge” for relief efforts.</a:t>
            </a:r>
          </a:p>
          <a:p>
            <a:pPr marL="742950" marR="0" lvl="1" indent="-285750">
              <a:spcBef>
                <a:spcPts val="0"/>
              </a:spcBef>
              <a:spcAft>
                <a:spcPts val="900"/>
              </a:spcAft>
              <a:buFont typeface="Courier New" panose="02070309020205020404" pitchFamily="49" charset="0"/>
              <a:buChar char="o"/>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spcBef>
                <a:spcPts val="0"/>
              </a:spcBef>
              <a:spcAft>
                <a:spcPts val="900"/>
              </a:spcAft>
              <a:buFont typeface="Symbol" pitchFamily="2" charset="2"/>
              <a:buChar char=""/>
            </a:pPr>
            <a:r>
              <a:rPr lang="en-US" sz="1200" dirty="0">
                <a:effectLst/>
                <a:latin typeface="Arial" panose="020B0604020202020204" pitchFamily="34" charset="0"/>
                <a:ea typeface="DengXian" panose="02010600030101010101" pitchFamily="2" charset="-122"/>
                <a:cs typeface="Times New Roman" panose="02020603050405020304" pitchFamily="18" charset="0"/>
              </a:rPr>
              <a:t>Humanitarian flying is an everyday fact of life in America.</a:t>
            </a:r>
          </a:p>
          <a:p>
            <a:pPr marL="342900" marR="0" lvl="0" indent="-342900">
              <a:spcBef>
                <a:spcPts val="0"/>
              </a:spcBef>
              <a:spcAft>
                <a:spcPts val="900"/>
              </a:spcAft>
              <a:buFont typeface="Symbol" pitchFamily="2" charset="2"/>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Business airplanes transport donated organs, provide medevac services or reunite veterans with their families.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742950" marR="0" lvl="1" indent="-285750">
              <a:spcBef>
                <a:spcPts val="0"/>
              </a:spcBef>
              <a:spcAft>
                <a:spcPts val="900"/>
              </a:spcAft>
              <a:buFont typeface="Courier New" panose="02070309020205020404" pitchFamily="49" charset="0"/>
              <a:buChar char="o"/>
            </a:pPr>
            <a:r>
              <a:rPr lang="en-US" sz="1200" dirty="0">
                <a:effectLst/>
                <a:latin typeface="Arial" panose="020B0604020202020204" pitchFamily="34" charset="0"/>
                <a:ea typeface="DengXian" panose="02010600030101010101" pitchFamily="2" charset="-122"/>
                <a:cs typeface="Times New Roman" panose="02020603050405020304" pitchFamily="18" charset="0"/>
              </a:rPr>
              <a:t>And hundreds of companies make empty seats available on their business aircraft, to fly patients to treatment centers and medical specialists.</a:t>
            </a:r>
            <a:endParaRPr lang="en-US" dirty="0"/>
          </a:p>
        </p:txBody>
      </p:sp>
      <p:sp>
        <p:nvSpPr>
          <p:cNvPr id="4" name="Slide Number Placeholder 3"/>
          <p:cNvSpPr>
            <a:spLocks noGrp="1"/>
          </p:cNvSpPr>
          <p:nvPr>
            <p:ph type="sldNum" sz="quarter" idx="10"/>
          </p:nvPr>
        </p:nvSpPr>
        <p:spPr/>
        <p:txBody>
          <a:bodyPr/>
          <a:lstStyle/>
          <a:p>
            <a:fld id="{485458A1-1932-3147-8501-238BAAF75D80}" type="slidenum">
              <a:rPr lang="en-US" smtClean="0"/>
              <a:t>9</a:t>
            </a:fld>
            <a:endParaRPr lang="en-US"/>
          </a:p>
        </p:txBody>
      </p:sp>
    </p:spTree>
    <p:extLst>
      <p:ext uri="{BB962C8B-B14F-4D97-AF65-F5344CB8AC3E}">
        <p14:creationId xmlns:p14="http://schemas.microsoft.com/office/powerpoint/2010/main" val="812454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0BE5434-D5F0-E04E-9CE0-0B7FA235B16F}"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714"/>
          </a:xfrm>
          <a:prstGeom prst="rect">
            <a:avLst/>
          </a:prstGeom>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105"/>
            <a:ext cx="12192000" cy="6903904"/>
          </a:xfrm>
          <a:prstGeom prst="rect">
            <a:avLst/>
          </a:prstGeom>
        </p:spPr>
      </p:pic>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196" y="-32832"/>
            <a:ext cx="3710838" cy="4174692"/>
          </a:xfrm>
          <a:prstGeom prst="rect">
            <a:avLst/>
          </a:prstGeom>
          <a:effectLst>
            <a:outerShdw blurRad="50800" dist="50800" dir="5400000" algn="ctr" rotWithShape="0">
              <a:srgbClr val="000000">
                <a:alpha val="26000"/>
              </a:srgbClr>
            </a:outerShdw>
          </a:effectLst>
        </p:spPr>
      </p:pic>
    </p:spTree>
    <p:extLst>
      <p:ext uri="{BB962C8B-B14F-4D97-AF65-F5344CB8AC3E}">
        <p14:creationId xmlns:p14="http://schemas.microsoft.com/office/powerpoint/2010/main" val="9151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105"/>
            <a:ext cx="12192000" cy="6903904"/>
          </a:xfrm>
          <a:prstGeom prst="rect">
            <a:avLst/>
          </a:prstGeom>
        </p:spPr>
      </p:pic>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spTree>
    <p:extLst>
      <p:ext uri="{BB962C8B-B14F-4D97-AF65-F5344CB8AC3E}">
        <p14:creationId xmlns:p14="http://schemas.microsoft.com/office/powerpoint/2010/main" val="428648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105"/>
            <a:ext cx="12192000" cy="6903904"/>
          </a:xfrm>
          <a:prstGeom prst="rect">
            <a:avLst/>
          </a:prstGeom>
        </p:spPr>
      </p:pic>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290"/>
            <a:ext cx="12192000" cy="6903904"/>
          </a:xfrm>
          <a:prstGeom prst="rect">
            <a:avLst/>
          </a:prstGeom>
        </p:spPr>
      </p:pic>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320260" cy="6976533"/>
          </a:xfrm>
          <a:prstGeom prst="rect">
            <a:avLst/>
          </a:prstGeom>
        </p:spPr>
      </p:pic>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8ED8AB-8D45-8C48-909A-88B18C5C28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211921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ED8AB-8D45-8C48-909A-88B18C5C28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1239251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ED8AB-8D45-8C48-909A-88B18C5C28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1798677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ED8AB-8D45-8C48-909A-88B18C5C28E8}"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251561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8ED8AB-8D45-8C48-909A-88B18C5C28E8}"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1745119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8ED8AB-8D45-8C48-909A-88B18C5C28E8}"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2046109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ED8AB-8D45-8C48-909A-88B18C5C28E8}"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1312945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8ED8AB-8D45-8C48-909A-88B18C5C28E8}"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1283554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8ED8AB-8D45-8C48-909A-88B18C5C28E8}"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1219314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ED8AB-8D45-8C48-909A-88B18C5C28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1729522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ED8AB-8D45-8C48-909A-88B18C5C28E8}"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9427-065F-B442-9C6F-0A83A7B96F66}" type="slidenum">
              <a:rPr lang="en-US" smtClean="0"/>
              <a:t>‹#›</a:t>
            </a:fld>
            <a:endParaRPr lang="en-US"/>
          </a:p>
        </p:txBody>
      </p:sp>
    </p:spTree>
    <p:extLst>
      <p:ext uri="{BB962C8B-B14F-4D97-AF65-F5344CB8AC3E}">
        <p14:creationId xmlns:p14="http://schemas.microsoft.com/office/powerpoint/2010/main" val="1893377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474CE6-9EF8-164B-8076-147CDE33E557}"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E5434-D5F0-E04E-9CE0-0B7FA235B16F}"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474CE6-9EF8-164B-8076-147CDE33E557}"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E5434-D5F0-E04E-9CE0-0B7FA235B16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474CE6-9EF8-164B-8076-147CDE33E557}"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BE5434-D5F0-E04E-9CE0-0B7FA235B16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474CE6-9EF8-164B-8076-147CDE33E557}"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BE5434-D5F0-E04E-9CE0-0B7FA235B16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474CE6-9EF8-164B-8076-147CDE33E557}"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BE5434-D5F0-E04E-9CE0-0B7FA235B16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474CE6-9EF8-164B-8076-147CDE33E557}"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E5434-D5F0-E04E-9CE0-0B7FA235B16F}"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6474CE6-9EF8-164B-8076-147CDE33E557}" type="datetimeFigureOut">
              <a:rPr lang="en-US" smtClean="0"/>
              <a:t>4/21/2020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40BE5434-D5F0-E04E-9CE0-0B7FA235B16F}"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9" cstate="hq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6474CE6-9EF8-164B-8076-147CDE33E557}" type="datetimeFigureOut">
              <a:rPr lang="en-US" smtClean="0"/>
              <a:t>4/21/2020</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0BE5434-D5F0-E04E-9CE0-0B7FA235B16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161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63" r:id="rId14"/>
    <p:sldLayoutId id="2147483678" r:id="rId15"/>
    <p:sldLayoutId id="2147483679" r:id="rId16"/>
    <p:sldLayoutId id="2147483661" r:id="rId17"/>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ED8AB-8D45-8C48-909A-88B18C5C28E8}" type="datetimeFigureOut">
              <a:rPr lang="en-US" smtClean="0"/>
              <a:t>4/21/2020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19427-065F-B442-9C6F-0A83A7B96F66}" type="slidenum">
              <a:rPr lang="en-US" smtClean="0"/>
              <a:t>‹#›</a:t>
            </a:fld>
            <a:endParaRPr lang="en-US"/>
          </a:p>
        </p:txBody>
      </p:sp>
    </p:spTree>
    <p:extLst>
      <p:ext uri="{BB962C8B-B14F-4D97-AF65-F5344CB8AC3E}">
        <p14:creationId xmlns:p14="http://schemas.microsoft.com/office/powerpoint/2010/main" val="57767510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www.nbaa.org/"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hyperlink" Target="http://www.nbaa.org/"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g"/><Relationship Id="rId7" Type="http://schemas.openxmlformats.org/officeDocument/2006/relationships/hyperlink" Target="http://www.nbaa.org/"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www.nbaa.org/" TargetMode="External"/><Relationship Id="rId5" Type="http://schemas.openxmlformats.org/officeDocument/2006/relationships/image" Target="../media/image1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jpg"/><Relationship Id="rId7" Type="http://schemas.openxmlformats.org/officeDocument/2006/relationships/hyperlink" Target="http://www.nbaa.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www.nbaa.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hyperlink" Target="http://www.nbaa.org/" TargetMode="Externa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jpg"/><Relationship Id="rId7" Type="http://schemas.openxmlformats.org/officeDocument/2006/relationships/hyperlink" Target="http://www.nbaa.or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www.nbaa.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www.nbaa.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www.nbaa.org/" TargetMode="External"/><Relationship Id="rId5" Type="http://schemas.openxmlformats.org/officeDocument/2006/relationships/image" Target="../media/image2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775" y="-10510"/>
            <a:ext cx="12682016" cy="7135417"/>
          </a:xfrm>
          <a:prstGeom prst="rect">
            <a:avLst/>
          </a:prstGeom>
        </p:spPr>
      </p:pic>
      <p:pic>
        <p:nvPicPr>
          <p:cNvPr id="4" name="Picture 3"/>
          <p:cNvPicPr>
            <a:picLocks noChangeAspect="1"/>
          </p:cNvPicPr>
          <p:nvPr/>
        </p:nvPicPr>
        <p:blipFill>
          <a:blip>
            <a:extLst>
              <a:ext uri="{28A0092B-C50C-407E-A947-70E740481C1C}">
                <a14:useLocalDpi xmlns:a14="http://schemas.microsoft.com/office/drawing/2010/main" val="0"/>
              </a:ext>
            </a:extLst>
          </a:blip>
          <a:stretch>
            <a:fillRect/>
          </a:stretch>
        </p:blipFill>
        <p:spPr>
          <a:xfrm>
            <a:off x="6096000" y="3429000"/>
            <a:ext cx="0" cy="0"/>
          </a:xfrm>
          <a:prstGeom prst="rect">
            <a:avLst/>
          </a:prstGeom>
        </p:spPr>
      </p:pic>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6096000" y="3429000"/>
            <a:ext cx="0" cy="0"/>
          </a:xfrm>
          <a:prstGeom prst="rect">
            <a:avLst/>
          </a:prstGeom>
        </p:spPr>
      </p:pic>
      <p:pic>
        <p:nvPicPr>
          <p:cNvPr id="12" name="Picture 1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pic>
        <p:nvPicPr>
          <p:cNvPr id="13" name="Picture 12">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72" y="6046470"/>
            <a:ext cx="1712815" cy="305600"/>
          </a:xfrm>
          <a:prstGeom prst="rect">
            <a:avLst/>
          </a:prstGeom>
        </p:spPr>
      </p:pic>
      <p:sp>
        <p:nvSpPr>
          <p:cNvPr id="2" name="TextBox 1">
            <a:hlinkClick r:id="rId5"/>
          </p:cNvPr>
          <p:cNvSpPr txBox="1"/>
          <p:nvPr/>
        </p:nvSpPr>
        <p:spPr>
          <a:xfrm>
            <a:off x="981761" y="6352070"/>
            <a:ext cx="1829904" cy="307777"/>
          </a:xfrm>
          <a:prstGeom prst="rect">
            <a:avLst/>
          </a:prstGeom>
          <a:noFill/>
        </p:spPr>
        <p:txBody>
          <a:bodyPr wrap="square" rtlCol="0">
            <a:spAutoFit/>
          </a:bodyPr>
          <a:lstStyle/>
          <a:p>
            <a:r>
              <a:rPr lang="en-US" sz="1400" dirty="0" err="1">
                <a:solidFill>
                  <a:schemeClr val="bg1"/>
                </a:solidFill>
                <a:latin typeface="Univers LT Std 55 Roman" charset="0"/>
                <a:ea typeface="Univers LT Std 55 Roman" charset="0"/>
                <a:cs typeface="Univers LT Std 55 Roman" charset="0"/>
              </a:rPr>
              <a:t>www.nbaa.org</a:t>
            </a:r>
            <a:endParaRPr lang="en-US" sz="1400" dirty="0">
              <a:solidFill>
                <a:schemeClr val="bg1"/>
              </a:solidFill>
              <a:latin typeface="Univers LT Std 55 Roman" charset="0"/>
              <a:ea typeface="Univers LT Std 55 Roman" charset="0"/>
              <a:cs typeface="Univers LT Std 55 Roman" charset="0"/>
            </a:endParaRPr>
          </a:p>
        </p:txBody>
      </p:sp>
    </p:spTree>
    <p:extLst>
      <p:ext uri="{BB962C8B-B14F-4D97-AF65-F5344CB8AC3E}">
        <p14:creationId xmlns:p14="http://schemas.microsoft.com/office/powerpoint/2010/main" val="28441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5419" y="2687943"/>
            <a:ext cx="7622560" cy="2336004"/>
          </a:xfrm>
          <a:prstGeom prst="rect">
            <a:avLst/>
          </a:prstGeom>
        </p:spPr>
      </p:pic>
      <p:sp>
        <p:nvSpPr>
          <p:cNvPr id="5" name="Rectangle 4"/>
          <p:cNvSpPr/>
          <p:nvPr/>
        </p:nvSpPr>
        <p:spPr>
          <a:xfrm>
            <a:off x="2312914" y="3342959"/>
            <a:ext cx="8186213" cy="892552"/>
          </a:xfrm>
          <a:prstGeom prst="rect">
            <a:avLst/>
          </a:prstGeom>
        </p:spPr>
        <p:txBody>
          <a:bodyPr wrap="square">
            <a:spAutoFit/>
          </a:bodyPr>
          <a:lstStyle/>
          <a:p>
            <a:r>
              <a:rPr lang="en-US" sz="5200" dirty="0">
                <a:solidFill>
                  <a:schemeClr val="bg1"/>
                </a:solidFill>
                <a:latin typeface="Lato Light" charset="0"/>
                <a:ea typeface="Lato Light" charset="0"/>
                <a:cs typeface="Lato Light" charset="0"/>
              </a:rPr>
              <a:t>A CRITICAL LIFELINE</a:t>
            </a:r>
            <a:endParaRPr lang="en-US" sz="5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93862" y="3446207"/>
            <a:ext cx="754117" cy="754117"/>
          </a:xfrm>
          <a:prstGeom prst="rect">
            <a:avLst/>
          </a:prstGeom>
          <a:effectLst>
            <a:outerShdw blurRad="50800" dist="76200" dir="2700000" algn="tl" rotWithShape="0">
              <a:prstClr val="black">
                <a:alpha val="40000"/>
              </a:prstClr>
            </a:outerShdw>
          </a:effectLst>
        </p:spPr>
      </p:pic>
      <p:pic>
        <p:nvPicPr>
          <p:cNvPr id="7" name="Picture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72" y="6046470"/>
            <a:ext cx="1712815" cy="305600"/>
          </a:xfrm>
          <a:prstGeom prst="rect">
            <a:avLst/>
          </a:prstGeom>
        </p:spPr>
      </p:pic>
      <p:sp>
        <p:nvSpPr>
          <p:cNvPr id="8" name="TextBox 7">
            <a:hlinkClick r:id="rId5"/>
          </p:cNvPr>
          <p:cNvSpPr txBox="1"/>
          <p:nvPr/>
        </p:nvSpPr>
        <p:spPr>
          <a:xfrm>
            <a:off x="981761" y="6352070"/>
            <a:ext cx="1829904" cy="307777"/>
          </a:xfrm>
          <a:prstGeom prst="rect">
            <a:avLst/>
          </a:prstGeom>
          <a:noFill/>
        </p:spPr>
        <p:txBody>
          <a:bodyPr wrap="square" rtlCol="0">
            <a:spAutoFit/>
          </a:bodyPr>
          <a:lstStyle/>
          <a:p>
            <a:r>
              <a:rPr lang="en-US" sz="1400" dirty="0" err="1">
                <a:solidFill>
                  <a:schemeClr val="bg1"/>
                </a:solidFill>
                <a:latin typeface="Univers LT Std 55 Roman" charset="0"/>
                <a:ea typeface="Univers LT Std 55 Roman" charset="0"/>
                <a:cs typeface="Univers LT Std 55 Roman" charset="0"/>
              </a:rPr>
              <a:t>www.nbaa.org</a:t>
            </a:r>
            <a:endParaRPr lang="en-US" sz="1400" dirty="0">
              <a:solidFill>
                <a:schemeClr val="bg1"/>
              </a:solidFill>
              <a:latin typeface="Univers LT Std 55 Roman" charset="0"/>
              <a:ea typeface="Univers LT Std 55 Roman" charset="0"/>
              <a:cs typeface="Univers LT Std 55 Roman" charset="0"/>
            </a:endParaRPr>
          </a:p>
        </p:txBody>
      </p:sp>
    </p:spTree>
    <p:extLst>
      <p:ext uri="{BB962C8B-B14F-4D97-AF65-F5344CB8AC3E}">
        <p14:creationId xmlns:p14="http://schemas.microsoft.com/office/powerpoint/2010/main" val="208828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233020" cy="690402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10"/>
            <a:ext cx="12270758" cy="6904026"/>
          </a:xfrm>
          <a:prstGeom prst="rect">
            <a:avLst/>
          </a:prstGeom>
        </p:spPr>
      </p:pic>
      <p:pic>
        <p:nvPicPr>
          <p:cNvPr id="15" name="Picture 1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40707" y="1071769"/>
            <a:ext cx="8393494" cy="1065144"/>
          </a:xfrm>
          <a:prstGeom prst="rect">
            <a:avLst/>
          </a:prstGeom>
        </p:spPr>
      </p:pic>
      <p:sp>
        <p:nvSpPr>
          <p:cNvPr id="11" name="TextBox 10">
            <a:hlinkClick r:id="rId7"/>
          </p:cNvPr>
          <p:cNvSpPr txBox="1"/>
          <p:nvPr/>
        </p:nvSpPr>
        <p:spPr>
          <a:xfrm>
            <a:off x="981761" y="6352070"/>
            <a:ext cx="1829904" cy="307777"/>
          </a:xfrm>
          <a:prstGeom prst="rect">
            <a:avLst/>
          </a:prstGeom>
          <a:noFill/>
        </p:spPr>
        <p:txBody>
          <a:bodyPr wrap="square" rtlCol="0">
            <a:spAutoFit/>
          </a:bodyPr>
          <a:lstStyle/>
          <a:p>
            <a:r>
              <a:rPr lang="en-US" sz="1400" dirty="0" err="1">
                <a:latin typeface="Univers LT Std 55 Roman" charset="0"/>
                <a:ea typeface="Univers LT Std 55 Roman" charset="0"/>
                <a:cs typeface="Univers LT Std 55 Roman" charset="0"/>
              </a:rPr>
              <a:t>www.nbaa.org</a:t>
            </a:r>
            <a:endParaRPr lang="en-US" sz="1400" dirty="0">
              <a:latin typeface="Univers LT Std 55 Roman" charset="0"/>
              <a:ea typeface="Univers LT Std 55 Roman" charset="0"/>
              <a:cs typeface="Univers LT Std 55 Roman" charset="0"/>
            </a:endParaRPr>
          </a:p>
        </p:txBody>
      </p:sp>
      <p:pic>
        <p:nvPicPr>
          <p:cNvPr id="12" name="Picture 11">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518" y="6046470"/>
            <a:ext cx="1722569" cy="305600"/>
          </a:xfrm>
          <a:prstGeom prst="rect">
            <a:avLst/>
          </a:prstGeom>
        </p:spPr>
      </p:pic>
    </p:spTree>
    <p:extLst>
      <p:ext uri="{BB962C8B-B14F-4D97-AF65-F5344CB8AC3E}">
        <p14:creationId xmlns:p14="http://schemas.microsoft.com/office/powerpoint/2010/main" val="136970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6673"/>
            <a:ext cx="12189823" cy="8129667"/>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0"/>
            <a:ext cx="3699642" cy="4162097"/>
          </a:xfrm>
          <a:prstGeom prst="rect">
            <a:avLst/>
          </a:prstGeom>
          <a:effectLst>
            <a:outerShdw blurRad="50800" dist="50800" dir="5400000" algn="ctr" rotWithShape="0">
              <a:srgbClr val="000000">
                <a:alpha val="26000"/>
              </a:srgbClr>
            </a:outerShdw>
          </a:effectLst>
        </p:spPr>
      </p:pic>
      <p:sp>
        <p:nvSpPr>
          <p:cNvPr id="2" name="Title 1"/>
          <p:cNvSpPr>
            <a:spLocks noGrp="1"/>
          </p:cNvSpPr>
          <p:nvPr>
            <p:ph type="ctrTitle"/>
          </p:nvPr>
        </p:nvSpPr>
        <p:spPr>
          <a:xfrm>
            <a:off x="993913" y="189187"/>
            <a:ext cx="11545294" cy="1387366"/>
          </a:xfrm>
        </p:spPr>
        <p:txBody>
          <a:bodyPr>
            <a:normAutofit/>
          </a:bodyPr>
          <a:lstStyle/>
          <a:p>
            <a:pPr algn="ctr"/>
            <a:r>
              <a:rPr lang="en-US" sz="4200" dirty="0">
                <a:solidFill>
                  <a:schemeClr val="bg1"/>
                </a:solidFill>
                <a:latin typeface="Lato Light" charset="0"/>
                <a:ea typeface="Lato Light" charset="0"/>
                <a:cs typeface="Lato Light" charset="0"/>
              </a:rPr>
              <a:t>WHAT IS BUSINESS AVIATION?</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13315" y="5377543"/>
            <a:ext cx="7458626" cy="791015"/>
          </a:xfrm>
          <a:prstGeom prst="rect">
            <a:avLst/>
          </a:prstGeom>
        </p:spPr>
      </p:pic>
      <p:pic>
        <p:nvPicPr>
          <p:cNvPr id="9" name="Picture 8">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272" y="6046470"/>
            <a:ext cx="1712815" cy="305600"/>
          </a:xfrm>
          <a:prstGeom prst="rect">
            <a:avLst/>
          </a:prstGeom>
        </p:spPr>
      </p:pic>
      <p:sp>
        <p:nvSpPr>
          <p:cNvPr id="10" name="TextBox 9">
            <a:hlinkClick r:id="rId6"/>
          </p:cNvPr>
          <p:cNvSpPr txBox="1"/>
          <p:nvPr/>
        </p:nvSpPr>
        <p:spPr>
          <a:xfrm>
            <a:off x="981761" y="6352070"/>
            <a:ext cx="1829904" cy="307777"/>
          </a:xfrm>
          <a:prstGeom prst="rect">
            <a:avLst/>
          </a:prstGeom>
          <a:noFill/>
        </p:spPr>
        <p:txBody>
          <a:bodyPr wrap="square" rtlCol="0">
            <a:spAutoFit/>
          </a:bodyPr>
          <a:lstStyle/>
          <a:p>
            <a:r>
              <a:rPr lang="en-US" sz="1400" dirty="0" err="1">
                <a:solidFill>
                  <a:schemeClr val="bg1"/>
                </a:solidFill>
                <a:latin typeface="Univers LT Std 55 Roman" charset="0"/>
                <a:ea typeface="Univers LT Std 55 Roman" charset="0"/>
                <a:cs typeface="Univers LT Std 55 Roman" charset="0"/>
              </a:rPr>
              <a:t>www.nbaa.org</a:t>
            </a:r>
            <a:endParaRPr lang="en-US" sz="1400" dirty="0">
              <a:solidFill>
                <a:schemeClr val="bg1"/>
              </a:solidFill>
              <a:latin typeface="Univers LT Std 55 Roman" charset="0"/>
              <a:ea typeface="Univers LT Std 55 Roman" charset="0"/>
              <a:cs typeface="Univers LT Std 55 Roman" charset="0"/>
            </a:endParaRPr>
          </a:p>
        </p:txBody>
      </p:sp>
    </p:spTree>
    <p:extLst>
      <p:ext uri="{BB962C8B-B14F-4D97-AF65-F5344CB8AC3E}">
        <p14:creationId xmlns:p14="http://schemas.microsoft.com/office/powerpoint/2010/main" val="1319725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233020" cy="6904027"/>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sp>
        <p:nvSpPr>
          <p:cNvPr id="2" name="Title 1"/>
          <p:cNvSpPr>
            <a:spLocks noGrp="1"/>
          </p:cNvSpPr>
          <p:nvPr>
            <p:ph type="ctrTitle"/>
          </p:nvPr>
        </p:nvSpPr>
        <p:spPr>
          <a:xfrm>
            <a:off x="675860" y="189187"/>
            <a:ext cx="11557159" cy="1387366"/>
          </a:xfrm>
        </p:spPr>
        <p:txBody>
          <a:bodyPr>
            <a:normAutofit/>
          </a:bodyPr>
          <a:lstStyle/>
          <a:p>
            <a:pPr algn="ctr"/>
            <a:r>
              <a:rPr lang="en-US" sz="4200">
                <a:solidFill>
                  <a:schemeClr val="bg1"/>
                </a:solidFill>
                <a:latin typeface="Lato Light" charset="0"/>
                <a:ea typeface="Lato Light" charset="0"/>
                <a:cs typeface="Lato Light" charset="0"/>
              </a:rPr>
              <a:t>MANY TYPES of AIRCRAFT</a:t>
            </a:r>
            <a:endParaRPr lang="en-US" sz="4200" dirty="0">
              <a:solidFill>
                <a:schemeClr val="bg1"/>
              </a:solidFill>
              <a:latin typeface="Lato Light" charset="0"/>
              <a:ea typeface="Lato Light" charset="0"/>
              <a:cs typeface="Lato Light"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17062" y="2744241"/>
            <a:ext cx="7598895" cy="232436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48756" y="46026"/>
            <a:ext cx="6684264" cy="6858000"/>
          </a:xfrm>
          <a:prstGeom prst="rect">
            <a:avLst/>
          </a:prstGeom>
        </p:spPr>
      </p:pic>
      <p:pic>
        <p:nvPicPr>
          <p:cNvPr id="7" name="Picture 6">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272" y="6046470"/>
            <a:ext cx="1712815" cy="305600"/>
          </a:xfrm>
          <a:prstGeom prst="rect">
            <a:avLst/>
          </a:prstGeom>
        </p:spPr>
      </p:pic>
      <p:sp>
        <p:nvSpPr>
          <p:cNvPr id="8" name="TextBox 7">
            <a:hlinkClick r:id="rId7"/>
          </p:cNvPr>
          <p:cNvSpPr txBox="1"/>
          <p:nvPr/>
        </p:nvSpPr>
        <p:spPr>
          <a:xfrm>
            <a:off x="981761" y="6352070"/>
            <a:ext cx="1829904" cy="307777"/>
          </a:xfrm>
          <a:prstGeom prst="rect">
            <a:avLst/>
          </a:prstGeom>
          <a:noFill/>
        </p:spPr>
        <p:txBody>
          <a:bodyPr wrap="square" rtlCol="0">
            <a:spAutoFit/>
          </a:bodyPr>
          <a:lstStyle/>
          <a:p>
            <a:r>
              <a:rPr lang="en-US" sz="1400" dirty="0" err="1">
                <a:solidFill>
                  <a:schemeClr val="bg1"/>
                </a:solidFill>
                <a:latin typeface="Univers LT Std 55 Roman" charset="0"/>
                <a:ea typeface="Univers LT Std 55 Roman" charset="0"/>
                <a:cs typeface="Univers LT Std 55 Roman" charset="0"/>
              </a:rPr>
              <a:t>www.nbaa.org</a:t>
            </a:r>
            <a:endParaRPr lang="en-US" sz="1400" dirty="0">
              <a:solidFill>
                <a:schemeClr val="bg1"/>
              </a:solidFill>
              <a:latin typeface="Univers LT Std 55 Roman" charset="0"/>
              <a:ea typeface="Univers LT Std 55 Roman" charset="0"/>
              <a:cs typeface="Univers LT Std 55 Roman" charset="0"/>
            </a:endParaRPr>
          </a:p>
        </p:txBody>
      </p:sp>
    </p:spTree>
    <p:extLst>
      <p:ext uri="{BB962C8B-B14F-4D97-AF65-F5344CB8AC3E}">
        <p14:creationId xmlns:p14="http://schemas.microsoft.com/office/powerpoint/2010/main" val="467279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614" y="189187"/>
            <a:ext cx="11802386" cy="1387366"/>
          </a:xfrm>
        </p:spPr>
        <p:txBody>
          <a:bodyPr>
            <a:normAutofit/>
          </a:bodyPr>
          <a:lstStyle/>
          <a:p>
            <a:pPr algn="ctr"/>
            <a:r>
              <a:rPr lang="en-US" sz="4200" dirty="0">
                <a:solidFill>
                  <a:srgbClr val="002060"/>
                </a:solidFill>
                <a:latin typeface="Lato Light" charset="0"/>
                <a:ea typeface="Lato Light" charset="0"/>
                <a:cs typeface="Lato Light" charset="0"/>
              </a:rPr>
              <a:t>MANY USES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8563" y="2439662"/>
            <a:ext cx="7878387" cy="2594937"/>
          </a:xfrm>
          <a:prstGeom prst="rect">
            <a:avLst/>
          </a:prstGeom>
        </p:spPr>
      </p:pic>
      <p:sp>
        <p:nvSpPr>
          <p:cNvPr id="4" name="TextBox 3">
            <a:hlinkClick r:id="rId4"/>
          </p:cNvPr>
          <p:cNvSpPr txBox="1"/>
          <p:nvPr/>
        </p:nvSpPr>
        <p:spPr>
          <a:xfrm>
            <a:off x="981761" y="6352070"/>
            <a:ext cx="1829904" cy="307777"/>
          </a:xfrm>
          <a:prstGeom prst="rect">
            <a:avLst/>
          </a:prstGeom>
          <a:noFill/>
        </p:spPr>
        <p:txBody>
          <a:bodyPr wrap="square" rtlCol="0">
            <a:spAutoFit/>
          </a:bodyPr>
          <a:lstStyle/>
          <a:p>
            <a:r>
              <a:rPr lang="en-US" sz="1400" dirty="0" err="1">
                <a:latin typeface="Univers LT Std 55 Roman" charset="0"/>
                <a:ea typeface="Univers LT Std 55 Roman" charset="0"/>
                <a:cs typeface="Univers LT Std 55 Roman" charset="0"/>
              </a:rPr>
              <a:t>www.nbaa.org</a:t>
            </a:r>
            <a:endParaRPr lang="en-US" sz="1400" dirty="0">
              <a:latin typeface="Univers LT Std 55 Roman" charset="0"/>
              <a:ea typeface="Univers LT Std 55 Roman" charset="0"/>
              <a:cs typeface="Univers LT Std 55 Roman" charset="0"/>
            </a:endParaRPr>
          </a:p>
        </p:txBody>
      </p:sp>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518" y="6046470"/>
            <a:ext cx="1722569" cy="305600"/>
          </a:xfrm>
          <a:prstGeom prst="rect">
            <a:avLst/>
          </a:prstGeom>
        </p:spPr>
      </p:pic>
    </p:spTree>
    <p:extLst>
      <p:ext uri="{BB962C8B-B14F-4D97-AF65-F5344CB8AC3E}">
        <p14:creationId xmlns:p14="http://schemas.microsoft.com/office/powerpoint/2010/main" val="502064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5419" y="2687943"/>
            <a:ext cx="7622560" cy="2336004"/>
          </a:xfrm>
          <a:prstGeom prst="rect">
            <a:avLst/>
          </a:prstGeom>
        </p:spPr>
      </p:pic>
      <p:sp>
        <p:nvSpPr>
          <p:cNvPr id="5" name="Rectangle 4"/>
          <p:cNvSpPr/>
          <p:nvPr/>
        </p:nvSpPr>
        <p:spPr>
          <a:xfrm>
            <a:off x="3279229" y="3184630"/>
            <a:ext cx="7189076" cy="1200329"/>
          </a:xfrm>
          <a:prstGeom prst="rect">
            <a:avLst/>
          </a:prstGeom>
        </p:spPr>
        <p:txBody>
          <a:bodyPr wrap="square">
            <a:spAutoFit/>
          </a:bodyPr>
          <a:lstStyle/>
          <a:p>
            <a:r>
              <a:rPr lang="en-US" sz="7200" dirty="0">
                <a:solidFill>
                  <a:schemeClr val="bg1"/>
                </a:solidFill>
                <a:latin typeface="Lato Light" charset="0"/>
                <a:ea typeface="Lato Light" charset="0"/>
                <a:cs typeface="Lato Light" charset="0"/>
              </a:rPr>
              <a:t>MANY USES</a:t>
            </a:r>
            <a:endParaRPr lang="en-US" sz="72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93862" y="3446207"/>
            <a:ext cx="754117" cy="754117"/>
          </a:xfrm>
          <a:prstGeom prst="rect">
            <a:avLst/>
          </a:prstGeom>
          <a:effectLst>
            <a:outerShdw blurRad="50800" dist="76200" dir="2700000" algn="tl" rotWithShape="0">
              <a:prstClr val="black">
                <a:alpha val="40000"/>
              </a:prstClr>
            </a:outerShdw>
          </a:effectLst>
        </p:spPr>
      </p:pic>
      <p:pic>
        <p:nvPicPr>
          <p:cNvPr id="7" name="Picture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272" y="6046470"/>
            <a:ext cx="1712815" cy="305600"/>
          </a:xfrm>
          <a:prstGeom prst="rect">
            <a:avLst/>
          </a:prstGeom>
        </p:spPr>
      </p:pic>
      <p:sp>
        <p:nvSpPr>
          <p:cNvPr id="8" name="TextBox 7">
            <a:hlinkClick r:id="rId5"/>
          </p:cNvPr>
          <p:cNvSpPr txBox="1"/>
          <p:nvPr/>
        </p:nvSpPr>
        <p:spPr>
          <a:xfrm>
            <a:off x="981761" y="6352070"/>
            <a:ext cx="1829904" cy="307777"/>
          </a:xfrm>
          <a:prstGeom prst="rect">
            <a:avLst/>
          </a:prstGeom>
          <a:noFill/>
        </p:spPr>
        <p:txBody>
          <a:bodyPr wrap="square" rtlCol="0">
            <a:spAutoFit/>
          </a:bodyPr>
          <a:lstStyle/>
          <a:p>
            <a:r>
              <a:rPr lang="en-US" sz="1400" dirty="0" err="1">
                <a:solidFill>
                  <a:schemeClr val="bg1"/>
                </a:solidFill>
                <a:latin typeface="Univers LT Std 55 Roman" charset="0"/>
                <a:ea typeface="Univers LT Std 55 Roman" charset="0"/>
                <a:cs typeface="Univers LT Std 55 Roman" charset="0"/>
              </a:rPr>
              <a:t>www.nbaa.org</a:t>
            </a:r>
            <a:endParaRPr lang="en-US" sz="1400" dirty="0">
              <a:solidFill>
                <a:schemeClr val="bg1"/>
              </a:solidFill>
              <a:latin typeface="Univers LT Std 55 Roman" charset="0"/>
              <a:ea typeface="Univers LT Std 55 Roman" charset="0"/>
              <a:cs typeface="Univers LT Std 55 Roman" charset="0"/>
            </a:endParaRPr>
          </a:p>
        </p:txBody>
      </p:sp>
    </p:spTree>
    <p:extLst>
      <p:ext uri="{BB962C8B-B14F-4D97-AF65-F5344CB8AC3E}">
        <p14:creationId xmlns:p14="http://schemas.microsoft.com/office/powerpoint/2010/main" val="121758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2233020" cy="6904027"/>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sp>
        <p:nvSpPr>
          <p:cNvPr id="2" name="Title 1"/>
          <p:cNvSpPr>
            <a:spLocks noGrp="1"/>
          </p:cNvSpPr>
          <p:nvPr>
            <p:ph type="ctrTitle"/>
          </p:nvPr>
        </p:nvSpPr>
        <p:spPr>
          <a:xfrm>
            <a:off x="477078" y="189187"/>
            <a:ext cx="11755942" cy="1387366"/>
          </a:xfrm>
        </p:spPr>
        <p:txBody>
          <a:bodyPr>
            <a:normAutofit/>
          </a:bodyPr>
          <a:lstStyle/>
          <a:p>
            <a:pPr algn="ctr"/>
            <a:r>
              <a:rPr lang="en-US" sz="4200" dirty="0">
                <a:solidFill>
                  <a:schemeClr val="bg1"/>
                </a:solidFill>
                <a:latin typeface="Lato Light" charset="0"/>
                <a:ea typeface="Lato Light" charset="0"/>
                <a:cs typeface="Lato Light" charset="0"/>
              </a:rPr>
              <a:t>MANY FACES</a:t>
            </a: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73857" y="2744140"/>
            <a:ext cx="7617357" cy="233440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24065" y="56535"/>
            <a:ext cx="6684264" cy="6858000"/>
          </a:xfrm>
          <a:prstGeom prst="rect">
            <a:avLst/>
          </a:prstGeom>
        </p:spPr>
      </p:pic>
      <p:pic>
        <p:nvPicPr>
          <p:cNvPr id="7" name="Picture 6">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272" y="6046470"/>
            <a:ext cx="1712815" cy="305600"/>
          </a:xfrm>
          <a:prstGeom prst="rect">
            <a:avLst/>
          </a:prstGeom>
        </p:spPr>
      </p:pic>
      <p:sp>
        <p:nvSpPr>
          <p:cNvPr id="8" name="TextBox 7">
            <a:hlinkClick r:id="rId7"/>
          </p:cNvPr>
          <p:cNvSpPr txBox="1"/>
          <p:nvPr/>
        </p:nvSpPr>
        <p:spPr>
          <a:xfrm>
            <a:off x="981761" y="6352070"/>
            <a:ext cx="1829904" cy="307777"/>
          </a:xfrm>
          <a:prstGeom prst="rect">
            <a:avLst/>
          </a:prstGeom>
          <a:noFill/>
        </p:spPr>
        <p:txBody>
          <a:bodyPr wrap="square" rtlCol="0">
            <a:spAutoFit/>
          </a:bodyPr>
          <a:lstStyle/>
          <a:p>
            <a:r>
              <a:rPr lang="en-US" sz="1400" dirty="0" err="1">
                <a:solidFill>
                  <a:schemeClr val="bg1"/>
                </a:solidFill>
                <a:latin typeface="Univers LT Std 55 Roman" charset="0"/>
                <a:ea typeface="Univers LT Std 55 Roman" charset="0"/>
                <a:cs typeface="Univers LT Std 55 Roman" charset="0"/>
              </a:rPr>
              <a:t>www.nbaa.org</a:t>
            </a:r>
            <a:endParaRPr lang="en-US" sz="1400" dirty="0">
              <a:solidFill>
                <a:schemeClr val="bg1"/>
              </a:solidFill>
              <a:latin typeface="Univers LT Std 55 Roman" charset="0"/>
              <a:ea typeface="Univers LT Std 55 Roman" charset="0"/>
              <a:cs typeface="Univers LT Std 55 Roman" charset="0"/>
            </a:endParaRPr>
          </a:p>
        </p:txBody>
      </p:sp>
    </p:spTree>
    <p:extLst>
      <p:ext uri="{BB962C8B-B14F-4D97-AF65-F5344CB8AC3E}">
        <p14:creationId xmlns:p14="http://schemas.microsoft.com/office/powerpoint/2010/main" val="182602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8396" y="189187"/>
            <a:ext cx="11603603" cy="1387366"/>
          </a:xfrm>
        </p:spPr>
        <p:txBody>
          <a:bodyPr>
            <a:normAutofit/>
          </a:bodyPr>
          <a:lstStyle/>
          <a:p>
            <a:pPr algn="ctr"/>
            <a:r>
              <a:rPr lang="en-US" sz="4200" dirty="0">
                <a:solidFill>
                  <a:srgbClr val="002060"/>
                </a:solidFill>
                <a:latin typeface="Lato Light" charset="0"/>
                <a:ea typeface="Lato Light" charset="0"/>
                <a:cs typeface="Lato Light" charset="0"/>
              </a:rPr>
              <a:t>MANY BENEFITS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5449" y="2254249"/>
            <a:ext cx="8351965" cy="3257554"/>
          </a:xfrm>
          <a:prstGeom prst="rect">
            <a:avLst/>
          </a:prstGeom>
        </p:spPr>
      </p:pic>
      <p:sp>
        <p:nvSpPr>
          <p:cNvPr id="4" name="TextBox 3">
            <a:hlinkClick r:id="rId4"/>
          </p:cNvPr>
          <p:cNvSpPr txBox="1"/>
          <p:nvPr/>
        </p:nvSpPr>
        <p:spPr>
          <a:xfrm>
            <a:off x="981761" y="6352070"/>
            <a:ext cx="1829904" cy="307777"/>
          </a:xfrm>
          <a:prstGeom prst="rect">
            <a:avLst/>
          </a:prstGeom>
          <a:noFill/>
        </p:spPr>
        <p:txBody>
          <a:bodyPr wrap="square" rtlCol="0">
            <a:spAutoFit/>
          </a:bodyPr>
          <a:lstStyle/>
          <a:p>
            <a:r>
              <a:rPr lang="en-US" sz="1400" dirty="0" err="1">
                <a:latin typeface="Univers LT Std 55 Roman" charset="0"/>
                <a:ea typeface="Univers LT Std 55 Roman" charset="0"/>
                <a:cs typeface="Univers LT Std 55 Roman" charset="0"/>
              </a:rPr>
              <a:t>www.nbaa.org</a:t>
            </a:r>
            <a:endParaRPr lang="en-US" sz="1400" dirty="0">
              <a:latin typeface="Univers LT Std 55 Roman" charset="0"/>
              <a:ea typeface="Univers LT Std 55 Roman" charset="0"/>
              <a:cs typeface="Univers LT Std 55 Roman" charset="0"/>
            </a:endParaRPr>
          </a:p>
        </p:txBody>
      </p:sp>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518" y="6046470"/>
            <a:ext cx="1722569" cy="305600"/>
          </a:xfrm>
          <a:prstGeom prst="rect">
            <a:avLst/>
          </a:prstGeom>
        </p:spPr>
      </p:pic>
    </p:spTree>
    <p:extLst>
      <p:ext uri="{BB962C8B-B14F-4D97-AF65-F5344CB8AC3E}">
        <p14:creationId xmlns:p14="http://schemas.microsoft.com/office/powerpoint/2010/main" val="2040217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2310" y="189187"/>
            <a:ext cx="10609690" cy="1387366"/>
          </a:xfrm>
        </p:spPr>
        <p:txBody>
          <a:bodyPr>
            <a:normAutofit/>
          </a:bodyPr>
          <a:lstStyle/>
          <a:p>
            <a:pPr algn="ctr"/>
            <a:r>
              <a:rPr lang="en-US" sz="4200" spc="-150" dirty="0">
                <a:solidFill>
                  <a:srgbClr val="002060"/>
                </a:solidFill>
                <a:latin typeface="Lato Light" charset="0"/>
                <a:ea typeface="Lato Light" charset="0"/>
                <a:cs typeface="Lato Light" charset="0"/>
              </a:rPr>
              <a:t>CONNECTING COMMUNITIES</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6945" y="1758742"/>
            <a:ext cx="7685214" cy="3275724"/>
          </a:xfrm>
          <a:prstGeom prst="rect">
            <a:avLst/>
          </a:prstGeom>
        </p:spPr>
      </p:pic>
      <p:sp>
        <p:nvSpPr>
          <p:cNvPr id="4" name="TextBox 3">
            <a:hlinkClick r:id="rId4"/>
          </p:cNvPr>
          <p:cNvSpPr txBox="1"/>
          <p:nvPr/>
        </p:nvSpPr>
        <p:spPr>
          <a:xfrm>
            <a:off x="981761" y="6352070"/>
            <a:ext cx="1829904" cy="307777"/>
          </a:xfrm>
          <a:prstGeom prst="rect">
            <a:avLst/>
          </a:prstGeom>
          <a:noFill/>
        </p:spPr>
        <p:txBody>
          <a:bodyPr wrap="square" rtlCol="0">
            <a:spAutoFit/>
          </a:bodyPr>
          <a:lstStyle/>
          <a:p>
            <a:r>
              <a:rPr lang="en-US" sz="1400" dirty="0" err="1">
                <a:latin typeface="Univers LT Std 55 Roman" charset="0"/>
                <a:ea typeface="Univers LT Std 55 Roman" charset="0"/>
                <a:cs typeface="Univers LT Std 55 Roman" charset="0"/>
              </a:rPr>
              <a:t>www.nbaa.org</a:t>
            </a:r>
            <a:endParaRPr lang="en-US" sz="1400" dirty="0">
              <a:latin typeface="Univers LT Std 55 Roman" charset="0"/>
              <a:ea typeface="Univers LT Std 55 Roman" charset="0"/>
              <a:cs typeface="Univers LT Std 55 Roman" charset="0"/>
            </a:endParaRPr>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518" y="6046470"/>
            <a:ext cx="1722569" cy="305600"/>
          </a:xfrm>
          <a:prstGeom prst="rect">
            <a:avLst/>
          </a:prstGeom>
        </p:spPr>
      </p:pic>
    </p:spTree>
    <p:extLst>
      <p:ext uri="{BB962C8B-B14F-4D97-AF65-F5344CB8AC3E}">
        <p14:creationId xmlns:p14="http://schemas.microsoft.com/office/powerpoint/2010/main" val="1303192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136612"/>
            <a:ext cx="12268200" cy="7933435"/>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10510"/>
            <a:ext cx="3699642" cy="4162097"/>
          </a:xfrm>
          <a:prstGeom prst="rect">
            <a:avLst/>
          </a:prstGeom>
          <a:effectLst>
            <a:outerShdw blurRad="50800" dist="50800" dir="5400000" algn="ctr" rotWithShape="0">
              <a:srgbClr val="000000">
                <a:alpha val="26000"/>
              </a:srgbClr>
            </a:outerShdw>
          </a:effectLst>
        </p:spPr>
      </p:pic>
      <p:sp>
        <p:nvSpPr>
          <p:cNvPr id="2" name="Title 1"/>
          <p:cNvSpPr>
            <a:spLocks noGrp="1"/>
          </p:cNvSpPr>
          <p:nvPr>
            <p:ph type="ctrTitle"/>
          </p:nvPr>
        </p:nvSpPr>
        <p:spPr>
          <a:xfrm>
            <a:off x="1017768" y="189187"/>
            <a:ext cx="9621078" cy="1387366"/>
          </a:xfrm>
        </p:spPr>
        <p:txBody>
          <a:bodyPr>
            <a:normAutofit/>
          </a:bodyPr>
          <a:lstStyle/>
          <a:p>
            <a:pPr algn="r"/>
            <a:r>
              <a:rPr lang="en-US" sz="4200" dirty="0">
                <a:solidFill>
                  <a:srgbClr val="002060"/>
                </a:solidFill>
                <a:latin typeface="Lato Light" charset="0"/>
                <a:ea typeface="Lato Light" charset="0"/>
                <a:cs typeface="Lato Light" charset="0"/>
              </a:rPr>
              <a:t>HELPING WHEN IT COUNTS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a:ext>
            </a:extLst>
          </a:blip>
          <a:srcRect l="51101" t="-2" r="-189" b="71766"/>
          <a:stretch/>
        </p:blipFill>
        <p:spPr>
          <a:xfrm>
            <a:off x="3061482" y="5365523"/>
            <a:ext cx="4754880" cy="365760"/>
          </a:xfrm>
          <a:prstGeom prst="rect">
            <a:avLst/>
          </a:prstGeom>
        </p:spPr>
      </p:pic>
      <p:pic>
        <p:nvPicPr>
          <p:cNvPr id="6" name="Picture 5">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272" y="6046470"/>
            <a:ext cx="1712815" cy="305600"/>
          </a:xfrm>
          <a:prstGeom prst="rect">
            <a:avLst/>
          </a:prstGeom>
        </p:spPr>
      </p:pic>
      <p:sp>
        <p:nvSpPr>
          <p:cNvPr id="7" name="TextBox 6">
            <a:hlinkClick r:id="rId6"/>
          </p:cNvPr>
          <p:cNvSpPr txBox="1"/>
          <p:nvPr/>
        </p:nvSpPr>
        <p:spPr>
          <a:xfrm>
            <a:off x="981761" y="6352070"/>
            <a:ext cx="1829904" cy="307777"/>
          </a:xfrm>
          <a:prstGeom prst="rect">
            <a:avLst/>
          </a:prstGeom>
          <a:noFill/>
        </p:spPr>
        <p:txBody>
          <a:bodyPr wrap="square" rtlCol="0">
            <a:spAutoFit/>
          </a:bodyPr>
          <a:lstStyle/>
          <a:p>
            <a:r>
              <a:rPr lang="en-US" sz="1400" dirty="0" err="1">
                <a:solidFill>
                  <a:schemeClr val="bg1"/>
                </a:solidFill>
                <a:latin typeface="Univers LT Std 55 Roman" charset="0"/>
                <a:ea typeface="Univers LT Std 55 Roman" charset="0"/>
                <a:cs typeface="Univers LT Std 55 Roman" charset="0"/>
              </a:rPr>
              <a:t>www.nbaa.org</a:t>
            </a:r>
            <a:endParaRPr lang="en-US" sz="1400" dirty="0">
              <a:solidFill>
                <a:schemeClr val="bg1"/>
              </a:solidFill>
              <a:latin typeface="Univers LT Std 55 Roman" charset="0"/>
              <a:ea typeface="Univers LT Std 55 Roman" charset="0"/>
              <a:cs typeface="Univers LT Std 55 Roman"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a:ext>
            </a:extLst>
          </a:blip>
          <a:srcRect l="-1" t="-2" r="49024" b="71766"/>
          <a:stretch/>
        </p:blipFill>
        <p:spPr>
          <a:xfrm>
            <a:off x="3088216" y="5032214"/>
            <a:ext cx="4937760" cy="36576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a:ext>
            </a:extLst>
          </a:blip>
          <a:srcRect l="-1336" t="35401" r="11657" b="1069"/>
          <a:stretch/>
        </p:blipFill>
        <p:spPr>
          <a:xfrm>
            <a:off x="2944385" y="5790295"/>
            <a:ext cx="8686800" cy="822960"/>
          </a:xfrm>
          <a:prstGeom prst="rect">
            <a:avLst/>
          </a:prstGeom>
        </p:spPr>
      </p:pic>
    </p:spTree>
    <p:extLst>
      <p:ext uri="{BB962C8B-B14F-4D97-AF65-F5344CB8AC3E}">
        <p14:creationId xmlns:p14="http://schemas.microsoft.com/office/powerpoint/2010/main" val="133047755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6356</TotalTime>
  <Words>1077</Words>
  <Application>Microsoft Office PowerPoint</Application>
  <PresentationFormat>Widescreen</PresentationFormat>
  <Paragraphs>119</Paragraphs>
  <Slides>11</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Arial</vt:lpstr>
      <vt:lpstr>Calibri</vt:lpstr>
      <vt:lpstr>Calibri Light</vt:lpstr>
      <vt:lpstr>Courier New</vt:lpstr>
      <vt:lpstr>Gill Sans MT</vt:lpstr>
      <vt:lpstr>Lato Light</vt:lpstr>
      <vt:lpstr>Symbol</vt:lpstr>
      <vt:lpstr>Univers LT Std 55 Roman</vt:lpstr>
      <vt:lpstr>Gallery</vt:lpstr>
      <vt:lpstr>Custom Design</vt:lpstr>
      <vt:lpstr>PowerPoint Presentation</vt:lpstr>
      <vt:lpstr>WHAT IS BUSINESS AVIATION?</vt:lpstr>
      <vt:lpstr>MANY TYPES of AIRCRAFT</vt:lpstr>
      <vt:lpstr>MANY USES</vt:lpstr>
      <vt:lpstr>PowerPoint Presentation</vt:lpstr>
      <vt:lpstr>MANY FACES</vt:lpstr>
      <vt:lpstr>MANY BENEFITS</vt:lpstr>
      <vt:lpstr>CONNECTING COMMUNITIES</vt:lpstr>
      <vt:lpstr>HELPING WHEN IT COUNTS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Lauren DeNinno</dc:creator>
  <cp:keywords/>
  <dc:description/>
  <cp:lastModifiedBy>Lauren DeNinno</cp:lastModifiedBy>
  <cp:revision>135</cp:revision>
  <dcterms:created xsi:type="dcterms:W3CDTF">2018-04-06T15:45:24Z</dcterms:created>
  <dcterms:modified xsi:type="dcterms:W3CDTF">2020-04-21T17:41:16Z</dcterms:modified>
  <cp:category/>
</cp:coreProperties>
</file>