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4.jpg" ContentType="image/jpeg"/>
  <Override PartName="/ppt/media/image5.jpg" ContentType="image/jpeg"/>
  <Override PartName="/ppt/media/image6.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6" r:id="rId3"/>
    <p:sldId id="281" r:id="rId4"/>
    <p:sldId id="282" r:id="rId5"/>
    <p:sldId id="263" r:id="rId6"/>
    <p:sldId id="287" r:id="rId7"/>
    <p:sldId id="289" r:id="rId8"/>
    <p:sldId id="290" r:id="rId9"/>
    <p:sldId id="291" r:id="rId10"/>
    <p:sldId id="292" r:id="rId11"/>
    <p:sldId id="269" r:id="rId12"/>
    <p:sldId id="262" r:id="rId13"/>
    <p:sldId id="270" r:id="rId14"/>
    <p:sldId id="284" r:id="rId15"/>
    <p:sldId id="283" r:id="rId16"/>
    <p:sldId id="268" r:id="rId1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71" autoAdjust="0"/>
    <p:restoredTop sz="71956" autoAdjust="0"/>
  </p:normalViewPr>
  <p:slideViewPr>
    <p:cSldViewPr>
      <p:cViewPr varScale="1">
        <p:scale>
          <a:sx n="48" d="100"/>
          <a:sy n="48" d="100"/>
        </p:scale>
        <p:origin x="1668" y="3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0" d="100"/>
          <a:sy n="110" d="100"/>
        </p:scale>
        <p:origin x="114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62" b="1" i="0" u="none" strike="noStrike" baseline="0" dirty="0">
                <a:effectLst/>
              </a:rPr>
              <a:t>Outstanding </a:t>
            </a:r>
            <a:r>
              <a:rPr lang="en-US" sz="1800" b="1" i="0" u="none" strike="noStrike" baseline="0" dirty="0">
                <a:effectLst/>
              </a:rPr>
              <a:t>Principal</a:t>
            </a:r>
            <a:r>
              <a:rPr lang="en-US" sz="1862" b="1" i="0" u="none" strike="noStrike" baseline="0" dirty="0">
                <a:effectLst/>
              </a:rPr>
              <a:t> Balance by Sector (Total $10.9 Billion)</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sz="1800" b="0" i="0" baseline="0" dirty="0">
                <a:effectLst/>
              </a:rPr>
              <a:t>Total # of Community Facilities: 10,480</a:t>
            </a:r>
            <a:endParaRPr lang="en-US" b="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dirty="0"/>
          </a:p>
        </c:rich>
      </c:tx>
      <c:layout>
        <c:manualLayout>
          <c:xMode val="edge"/>
          <c:yMode val="edge"/>
          <c:x val="0.25746071194225723"/>
          <c:y val="4.724204726240852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36861113845144355"/>
          <c:y val="0.23940812939113171"/>
          <c:w val="0.26173605643044617"/>
          <c:h val="0.6247552243282642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C92-468B-926C-B27F607678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92-468B-926C-B27F607678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C92-468B-926C-B27F607678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C92-468B-926C-B27F607678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C92-468B-926C-B27F607678D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Healthcare</c:v>
                </c:pt>
                <c:pt idx="1">
                  <c:v>Public Buildings &amp; Improvements</c:v>
                </c:pt>
                <c:pt idx="2">
                  <c:v>Education &amp; Cultural</c:v>
                </c:pt>
                <c:pt idx="3">
                  <c:v>Public Safety</c:v>
                </c:pt>
                <c:pt idx="4">
                  <c:v>Other</c:v>
                </c:pt>
              </c:strCache>
            </c:strRef>
          </c:cat>
          <c:val>
            <c:numRef>
              <c:f>Sheet1!$B$2:$B$6</c:f>
              <c:numCache>
                <c:formatCode>0%</c:formatCode>
                <c:ptCount val="5"/>
                <c:pt idx="0">
                  <c:v>0.48</c:v>
                </c:pt>
                <c:pt idx="1">
                  <c:v>0.1</c:v>
                </c:pt>
                <c:pt idx="2">
                  <c:v>0.28000000000000003</c:v>
                </c:pt>
                <c:pt idx="3">
                  <c:v>0.09</c:v>
                </c:pt>
                <c:pt idx="4">
                  <c:v>0.05</c:v>
                </c:pt>
              </c:numCache>
            </c:numRef>
          </c:val>
          <c:extLst>
            <c:ext xmlns:c16="http://schemas.microsoft.com/office/drawing/2014/chart" uri="{C3380CC4-5D6E-409C-BE32-E72D297353CC}">
              <c16:uniqueId val="{0000000A-BC92-468B-926C-B27F607678DD}"/>
            </c:ext>
          </c:extLst>
        </c:ser>
        <c:dLbls>
          <c:showLegendKey val="0"/>
          <c:showVal val="0"/>
          <c:showCatName val="0"/>
          <c:showSerName val="0"/>
          <c:showPercent val="0"/>
          <c:showBubbleSize val="0"/>
          <c:showLeaderLines val="1"/>
        </c:dLbls>
        <c:firstSliceAng val="185"/>
      </c:pieChart>
      <c:spPr>
        <a:noFill/>
        <a:ln>
          <a:noFill/>
        </a:ln>
        <a:effectLst/>
      </c:spPr>
    </c:plotArea>
    <c:legend>
      <c:legendPos val="b"/>
      <c:layout>
        <c:manualLayout>
          <c:xMode val="edge"/>
          <c:yMode val="edge"/>
          <c:x val="5.7553969816272969E-2"/>
          <c:y val="0.86882823668715981"/>
          <c:w val="0.88489197834645672"/>
          <c:h val="6.90111748096711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CEC68-B3DA-4B58-AE00-5CADA381B74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CE16AF2-0289-4D69-BD47-0EE9DBBE8E4D}">
      <dgm:prSet phldrT="[Text]" custT="1"/>
      <dgm:spPr>
        <a:xfrm>
          <a:off x="2840324" y="541716"/>
          <a:ext cx="2346930" cy="1173465"/>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Source Sans Pro" panose="020B0604020202020204" pitchFamily="34" charset="0"/>
              <a:ea typeface="+mn-ea"/>
              <a:cs typeface="+mn-cs"/>
            </a:rPr>
            <a:t>Rural Development</a:t>
          </a:r>
        </a:p>
      </dgm:t>
    </dgm:pt>
    <dgm:pt modelId="{7B4012A3-B610-4843-BF50-F8EF9F8E0173}" type="parTrans" cxnId="{9B0E150F-42ED-4029-8F50-608A95E4DC72}">
      <dgm:prSet/>
      <dgm:spPr/>
      <dgm:t>
        <a:bodyPr/>
        <a:lstStyle/>
        <a:p>
          <a:endParaRPr lang="en-US"/>
        </a:p>
      </dgm:t>
    </dgm:pt>
    <dgm:pt modelId="{CBFE47B0-50A1-4679-8AC4-17854321CA40}" type="sibTrans" cxnId="{9B0E150F-42ED-4029-8F50-608A95E4DC72}">
      <dgm:prSet/>
      <dgm:spPr/>
      <dgm:t>
        <a:bodyPr/>
        <a:lstStyle/>
        <a:p>
          <a:endParaRPr lang="en-US"/>
        </a:p>
      </dgm:t>
    </dgm:pt>
    <dgm:pt modelId="{4D0CA34D-146C-4F6E-8BAD-4D81DD1569AB}">
      <dgm:prSet phldrT="[Text]" custT="1"/>
      <dgm:spPr>
        <a:xfrm>
          <a:off x="538"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spcAft>
              <a:spcPts val="600"/>
            </a:spcAft>
            <a:buNone/>
          </a:pPr>
          <a:r>
            <a:rPr lang="en-US" sz="1800" dirty="0">
              <a:solidFill>
                <a:srgbClr val="FFFFFF"/>
              </a:solidFill>
              <a:latin typeface="Source Sans Pro" panose="020B0503030403020204" pitchFamily="34" charset="0"/>
              <a:ea typeface="Source Sans Pro" panose="020B0503030403020204" pitchFamily="34" charset="0"/>
              <a:cs typeface="+mn-cs"/>
            </a:rPr>
            <a:t>Rural Business-Cooperative Service</a:t>
          </a:r>
        </a:p>
      </dgm:t>
    </dgm:pt>
    <dgm:pt modelId="{FC6D03EA-A649-4B97-B5B3-C12AF347B853}" type="parTrans" cxnId="{A95334D5-7FB6-4085-A7CB-7DD13598EFE3}">
      <dgm:prSet/>
      <dgm:spPr>
        <a:xfrm>
          <a:off x="1174004" y="1715181"/>
          <a:ext cx="2839785" cy="492855"/>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1E914204-06A0-4092-8A32-7BC65EC06399}" type="sibTrans" cxnId="{A95334D5-7FB6-4085-A7CB-7DD13598EFE3}">
      <dgm:prSet/>
      <dgm:spPr/>
      <dgm:t>
        <a:bodyPr/>
        <a:lstStyle/>
        <a:p>
          <a:endParaRPr lang="en-US"/>
        </a:p>
      </dgm:t>
    </dgm:pt>
    <dgm:pt modelId="{A1939FA1-3DA4-4732-B966-B4366303F6C1}">
      <dgm:prSet phldrT="[Text]" custT="1"/>
      <dgm:spPr>
        <a:xfrm>
          <a:off x="2840324"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Source Sans Pro" panose="020B0503030403020204" pitchFamily="34" charset="0"/>
              <a:ea typeface="Source Sans Pro" panose="020B0503030403020204" pitchFamily="34" charset="0"/>
              <a:cs typeface="+mn-cs"/>
            </a:rPr>
            <a:t>Rural Housing Service</a:t>
          </a:r>
        </a:p>
      </dgm:t>
    </dgm:pt>
    <dgm:pt modelId="{5F721C51-8DBD-49A3-BC01-0C85E5670154}" type="parTrans" cxnId="{0460FF10-E7F1-4247-B51D-68E78CA25BA5}">
      <dgm:prSet/>
      <dgm:spPr>
        <a:xfrm>
          <a:off x="3968070" y="1715181"/>
          <a:ext cx="91440" cy="492855"/>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03442357-83C4-40BF-8065-065AD8239DF2}" type="sibTrans" cxnId="{0460FF10-E7F1-4247-B51D-68E78CA25BA5}">
      <dgm:prSet/>
      <dgm:spPr/>
      <dgm:t>
        <a:bodyPr/>
        <a:lstStyle/>
        <a:p>
          <a:endParaRPr lang="en-US"/>
        </a:p>
      </dgm:t>
    </dgm:pt>
    <dgm:pt modelId="{4F9F75CA-7B57-4F63-9AC2-CE73132FCBE5}">
      <dgm:prSet phldrT="[Text]" custT="1"/>
      <dgm:spPr>
        <a:xfrm>
          <a:off x="5680110"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gm:t>
    </dgm:pt>
    <dgm:pt modelId="{54F398C1-D2BB-442F-B153-52136A10E8A1}" type="parTrans" cxnId="{BD4957ED-6C79-4ECC-A0D4-3B6930839FCA}">
      <dgm:prSet/>
      <dgm:spPr>
        <a:xfrm>
          <a:off x="4013790" y="1715181"/>
          <a:ext cx="2839785" cy="492855"/>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83C7E27E-01AD-4C40-BBB4-BFC4D291CF19}" type="sibTrans" cxnId="{BD4957ED-6C79-4ECC-A0D4-3B6930839FCA}">
      <dgm:prSet/>
      <dgm:spPr/>
      <dgm:t>
        <a:bodyPr/>
        <a:lstStyle/>
        <a:p>
          <a:endParaRPr lang="en-US"/>
        </a:p>
      </dgm:t>
    </dgm:pt>
    <dgm:pt modelId="{AFC05C48-EE22-49C5-8B89-A70FD87CAF53}" type="pres">
      <dgm:prSet presAssocID="{D32CEC68-B3DA-4B58-AE00-5CADA381B748}" presName="hierChild1" presStyleCnt="0">
        <dgm:presLayoutVars>
          <dgm:orgChart val="1"/>
          <dgm:chPref val="1"/>
          <dgm:dir/>
          <dgm:animOne val="branch"/>
          <dgm:animLvl val="lvl"/>
          <dgm:resizeHandles/>
        </dgm:presLayoutVars>
      </dgm:prSet>
      <dgm:spPr/>
    </dgm:pt>
    <dgm:pt modelId="{28769EB7-C350-4883-905F-DC50E4C9DE06}" type="pres">
      <dgm:prSet presAssocID="{ECE16AF2-0289-4D69-BD47-0EE9DBBE8E4D}" presName="hierRoot1" presStyleCnt="0">
        <dgm:presLayoutVars>
          <dgm:hierBranch val="init"/>
        </dgm:presLayoutVars>
      </dgm:prSet>
      <dgm:spPr/>
    </dgm:pt>
    <dgm:pt modelId="{2EE64F01-7210-4866-9395-4C0E4FE44BBB}" type="pres">
      <dgm:prSet presAssocID="{ECE16AF2-0289-4D69-BD47-0EE9DBBE8E4D}" presName="rootComposite1" presStyleCnt="0"/>
      <dgm:spPr/>
    </dgm:pt>
    <dgm:pt modelId="{2A611DA2-19BC-444B-B342-A6FABAD55E86}" type="pres">
      <dgm:prSet presAssocID="{ECE16AF2-0289-4D69-BD47-0EE9DBBE8E4D}" presName="rootText1" presStyleLbl="node0" presStyleIdx="0" presStyleCnt="1">
        <dgm:presLayoutVars>
          <dgm:chPref val="3"/>
        </dgm:presLayoutVars>
      </dgm:prSet>
      <dgm:spPr/>
    </dgm:pt>
    <dgm:pt modelId="{55D88649-1567-4792-B01D-714CF8D0AA2B}" type="pres">
      <dgm:prSet presAssocID="{ECE16AF2-0289-4D69-BD47-0EE9DBBE8E4D}" presName="rootConnector1" presStyleLbl="node1" presStyleIdx="0" presStyleCnt="0"/>
      <dgm:spPr/>
    </dgm:pt>
    <dgm:pt modelId="{CD6AAA33-21EB-4DDF-B6E7-3FC05BA502E3}" type="pres">
      <dgm:prSet presAssocID="{ECE16AF2-0289-4D69-BD47-0EE9DBBE8E4D}" presName="hierChild2" presStyleCnt="0"/>
      <dgm:spPr/>
    </dgm:pt>
    <dgm:pt modelId="{18032FB6-074C-42F0-95E3-6FA9B14E571A}" type="pres">
      <dgm:prSet presAssocID="{FC6D03EA-A649-4B97-B5B3-C12AF347B853}" presName="Name37" presStyleLbl="parChTrans1D2" presStyleIdx="0" presStyleCnt="3"/>
      <dgm:spPr/>
    </dgm:pt>
    <dgm:pt modelId="{491BD65B-30E9-49CF-9EC7-275198DB5D70}" type="pres">
      <dgm:prSet presAssocID="{4D0CA34D-146C-4F6E-8BAD-4D81DD1569AB}" presName="hierRoot2" presStyleCnt="0">
        <dgm:presLayoutVars>
          <dgm:hierBranch val="init"/>
        </dgm:presLayoutVars>
      </dgm:prSet>
      <dgm:spPr/>
    </dgm:pt>
    <dgm:pt modelId="{27183192-E235-408D-B4F9-7540A0B1FD3F}" type="pres">
      <dgm:prSet presAssocID="{4D0CA34D-146C-4F6E-8BAD-4D81DD1569AB}" presName="rootComposite" presStyleCnt="0"/>
      <dgm:spPr/>
    </dgm:pt>
    <dgm:pt modelId="{567A535C-7B27-4C2C-AB2A-0A48EAA2C8CA}" type="pres">
      <dgm:prSet presAssocID="{4D0CA34D-146C-4F6E-8BAD-4D81DD1569AB}" presName="rootText" presStyleLbl="node2" presStyleIdx="0" presStyleCnt="3">
        <dgm:presLayoutVars>
          <dgm:chPref val="3"/>
        </dgm:presLayoutVars>
      </dgm:prSet>
      <dgm:spPr/>
    </dgm:pt>
    <dgm:pt modelId="{2F42DDB0-9E71-4936-9F23-54DF98F66BB0}" type="pres">
      <dgm:prSet presAssocID="{4D0CA34D-146C-4F6E-8BAD-4D81DD1569AB}" presName="rootConnector" presStyleLbl="node2" presStyleIdx="0" presStyleCnt="3"/>
      <dgm:spPr/>
    </dgm:pt>
    <dgm:pt modelId="{902F01E9-607B-45F3-854B-DDB03775C63E}" type="pres">
      <dgm:prSet presAssocID="{4D0CA34D-146C-4F6E-8BAD-4D81DD1569AB}" presName="hierChild4" presStyleCnt="0"/>
      <dgm:spPr/>
    </dgm:pt>
    <dgm:pt modelId="{20F61B58-07A9-48E8-B175-D6FFBF300650}" type="pres">
      <dgm:prSet presAssocID="{4D0CA34D-146C-4F6E-8BAD-4D81DD1569AB}" presName="hierChild5" presStyleCnt="0"/>
      <dgm:spPr/>
    </dgm:pt>
    <dgm:pt modelId="{AB8A85C1-7FF4-420C-AA2D-EE77540315A3}" type="pres">
      <dgm:prSet presAssocID="{5F721C51-8DBD-49A3-BC01-0C85E5670154}" presName="Name37" presStyleLbl="parChTrans1D2" presStyleIdx="1" presStyleCnt="3"/>
      <dgm:spPr/>
    </dgm:pt>
    <dgm:pt modelId="{E657650F-2371-4731-A64C-590F0C8B55D1}" type="pres">
      <dgm:prSet presAssocID="{A1939FA1-3DA4-4732-B966-B4366303F6C1}" presName="hierRoot2" presStyleCnt="0">
        <dgm:presLayoutVars>
          <dgm:hierBranch val="init"/>
        </dgm:presLayoutVars>
      </dgm:prSet>
      <dgm:spPr/>
    </dgm:pt>
    <dgm:pt modelId="{4A5DB855-1F57-48AC-963D-AD777656959C}" type="pres">
      <dgm:prSet presAssocID="{A1939FA1-3DA4-4732-B966-B4366303F6C1}" presName="rootComposite" presStyleCnt="0"/>
      <dgm:spPr/>
    </dgm:pt>
    <dgm:pt modelId="{53F31552-F8FB-4E5E-B73F-E077A1EB79BD}" type="pres">
      <dgm:prSet presAssocID="{A1939FA1-3DA4-4732-B966-B4366303F6C1}" presName="rootText" presStyleLbl="node2" presStyleIdx="1" presStyleCnt="3">
        <dgm:presLayoutVars>
          <dgm:chPref val="3"/>
        </dgm:presLayoutVars>
      </dgm:prSet>
      <dgm:spPr/>
    </dgm:pt>
    <dgm:pt modelId="{5721456F-2786-4558-867C-3A845DFE7F12}" type="pres">
      <dgm:prSet presAssocID="{A1939FA1-3DA4-4732-B966-B4366303F6C1}" presName="rootConnector" presStyleLbl="node2" presStyleIdx="1" presStyleCnt="3"/>
      <dgm:spPr/>
    </dgm:pt>
    <dgm:pt modelId="{D86AE0C8-C1C6-4B03-A305-CB122064B38E}" type="pres">
      <dgm:prSet presAssocID="{A1939FA1-3DA4-4732-B966-B4366303F6C1}" presName="hierChild4" presStyleCnt="0"/>
      <dgm:spPr/>
    </dgm:pt>
    <dgm:pt modelId="{4E5B2F0E-5FE6-4401-8D75-8C969204A831}" type="pres">
      <dgm:prSet presAssocID="{A1939FA1-3DA4-4732-B966-B4366303F6C1}" presName="hierChild5" presStyleCnt="0"/>
      <dgm:spPr/>
    </dgm:pt>
    <dgm:pt modelId="{D1776242-4032-4CA8-956A-CB7C9CE031CC}" type="pres">
      <dgm:prSet presAssocID="{54F398C1-D2BB-442F-B153-52136A10E8A1}" presName="Name37" presStyleLbl="parChTrans1D2" presStyleIdx="2" presStyleCnt="3"/>
      <dgm:spPr/>
    </dgm:pt>
    <dgm:pt modelId="{97BE0591-E69C-4D75-A176-68665872D999}" type="pres">
      <dgm:prSet presAssocID="{4F9F75CA-7B57-4F63-9AC2-CE73132FCBE5}" presName="hierRoot2" presStyleCnt="0">
        <dgm:presLayoutVars>
          <dgm:hierBranch val="init"/>
        </dgm:presLayoutVars>
      </dgm:prSet>
      <dgm:spPr/>
    </dgm:pt>
    <dgm:pt modelId="{3D1B433C-63B3-4B8E-83F5-42920A8A211D}" type="pres">
      <dgm:prSet presAssocID="{4F9F75CA-7B57-4F63-9AC2-CE73132FCBE5}" presName="rootComposite" presStyleCnt="0"/>
      <dgm:spPr/>
    </dgm:pt>
    <dgm:pt modelId="{06910FA4-1B7B-4093-A4B0-137A724E7824}" type="pres">
      <dgm:prSet presAssocID="{4F9F75CA-7B57-4F63-9AC2-CE73132FCBE5}" presName="rootText" presStyleLbl="node2" presStyleIdx="2" presStyleCnt="3">
        <dgm:presLayoutVars>
          <dgm:chPref val="3"/>
        </dgm:presLayoutVars>
      </dgm:prSet>
      <dgm:spPr/>
    </dgm:pt>
    <dgm:pt modelId="{035B0BCF-F301-428B-ACB3-B96063559A32}" type="pres">
      <dgm:prSet presAssocID="{4F9F75CA-7B57-4F63-9AC2-CE73132FCBE5}" presName="rootConnector" presStyleLbl="node2" presStyleIdx="2" presStyleCnt="3"/>
      <dgm:spPr/>
    </dgm:pt>
    <dgm:pt modelId="{F937697F-EBB0-4DD9-8BD8-E8C43FB7429C}" type="pres">
      <dgm:prSet presAssocID="{4F9F75CA-7B57-4F63-9AC2-CE73132FCBE5}" presName="hierChild4" presStyleCnt="0"/>
      <dgm:spPr/>
    </dgm:pt>
    <dgm:pt modelId="{0FA1D5EE-4163-4783-A1B5-6B5C253BBC87}" type="pres">
      <dgm:prSet presAssocID="{4F9F75CA-7B57-4F63-9AC2-CE73132FCBE5}" presName="hierChild5" presStyleCnt="0"/>
      <dgm:spPr/>
    </dgm:pt>
    <dgm:pt modelId="{0DB25904-FB59-463E-8AB6-C7F6AFB029C1}" type="pres">
      <dgm:prSet presAssocID="{ECE16AF2-0289-4D69-BD47-0EE9DBBE8E4D}" presName="hierChild3" presStyleCnt="0"/>
      <dgm:spPr/>
    </dgm:pt>
  </dgm:ptLst>
  <dgm:cxnLst>
    <dgm:cxn modelId="{9B0E150F-42ED-4029-8F50-608A95E4DC72}" srcId="{D32CEC68-B3DA-4B58-AE00-5CADA381B748}" destId="{ECE16AF2-0289-4D69-BD47-0EE9DBBE8E4D}" srcOrd="0" destOrd="0" parTransId="{7B4012A3-B610-4843-BF50-F8EF9F8E0173}" sibTransId="{CBFE47B0-50A1-4679-8AC4-17854321CA40}"/>
    <dgm:cxn modelId="{0460FF10-E7F1-4247-B51D-68E78CA25BA5}" srcId="{ECE16AF2-0289-4D69-BD47-0EE9DBBE8E4D}" destId="{A1939FA1-3DA4-4732-B966-B4366303F6C1}" srcOrd="1" destOrd="0" parTransId="{5F721C51-8DBD-49A3-BC01-0C85E5670154}" sibTransId="{03442357-83C4-40BF-8065-065AD8239DF2}"/>
    <dgm:cxn modelId="{ED05B416-FEF8-410B-A3A7-349F00DB17F4}" type="presOf" srcId="{FC6D03EA-A649-4B97-B5B3-C12AF347B853}" destId="{18032FB6-074C-42F0-95E3-6FA9B14E571A}" srcOrd="0" destOrd="0" presId="urn:microsoft.com/office/officeart/2005/8/layout/orgChart1"/>
    <dgm:cxn modelId="{12808221-18AB-4B45-BCB9-4E7CA866A1D1}" type="presOf" srcId="{4D0CA34D-146C-4F6E-8BAD-4D81DD1569AB}" destId="{567A535C-7B27-4C2C-AB2A-0A48EAA2C8CA}" srcOrd="0" destOrd="0" presId="urn:microsoft.com/office/officeart/2005/8/layout/orgChart1"/>
    <dgm:cxn modelId="{4F89152D-FF8C-4C73-A901-EB11C533B7C1}" type="presOf" srcId="{5F721C51-8DBD-49A3-BC01-0C85E5670154}" destId="{AB8A85C1-7FF4-420C-AA2D-EE77540315A3}" srcOrd="0" destOrd="0" presId="urn:microsoft.com/office/officeart/2005/8/layout/orgChart1"/>
    <dgm:cxn modelId="{94E60D37-3997-4C76-BBFC-FB9DFE97E352}" type="presOf" srcId="{A1939FA1-3DA4-4732-B966-B4366303F6C1}" destId="{5721456F-2786-4558-867C-3A845DFE7F12}" srcOrd="1" destOrd="0" presId="urn:microsoft.com/office/officeart/2005/8/layout/orgChart1"/>
    <dgm:cxn modelId="{CE74C349-8D00-48C7-854F-B4FFC33D08A8}" type="presOf" srcId="{ECE16AF2-0289-4D69-BD47-0EE9DBBE8E4D}" destId="{55D88649-1567-4792-B01D-714CF8D0AA2B}" srcOrd="1" destOrd="0" presId="urn:microsoft.com/office/officeart/2005/8/layout/orgChart1"/>
    <dgm:cxn modelId="{0FB45D52-1F3C-4A99-84B9-EB5D2E68469C}" type="presOf" srcId="{4D0CA34D-146C-4F6E-8BAD-4D81DD1569AB}" destId="{2F42DDB0-9E71-4936-9F23-54DF98F66BB0}" srcOrd="1" destOrd="0" presId="urn:microsoft.com/office/officeart/2005/8/layout/orgChart1"/>
    <dgm:cxn modelId="{44038274-B7D0-471D-93CD-389660C96265}" type="presOf" srcId="{54F398C1-D2BB-442F-B153-52136A10E8A1}" destId="{D1776242-4032-4CA8-956A-CB7C9CE031CC}" srcOrd="0" destOrd="0" presId="urn:microsoft.com/office/officeart/2005/8/layout/orgChart1"/>
    <dgm:cxn modelId="{79C7E599-19F7-4405-8895-CDB230710C82}" type="presOf" srcId="{ECE16AF2-0289-4D69-BD47-0EE9DBBE8E4D}" destId="{2A611DA2-19BC-444B-B342-A6FABAD55E86}" srcOrd="0" destOrd="0" presId="urn:microsoft.com/office/officeart/2005/8/layout/orgChart1"/>
    <dgm:cxn modelId="{ECD01AA4-C684-43EE-AD48-13BE9A2A57E9}" type="presOf" srcId="{D32CEC68-B3DA-4B58-AE00-5CADA381B748}" destId="{AFC05C48-EE22-49C5-8B89-A70FD87CAF53}" srcOrd="0" destOrd="0" presId="urn:microsoft.com/office/officeart/2005/8/layout/orgChart1"/>
    <dgm:cxn modelId="{5BF85EB9-5891-4F3A-B4E6-D43628B79893}" type="presOf" srcId="{4F9F75CA-7B57-4F63-9AC2-CE73132FCBE5}" destId="{035B0BCF-F301-428B-ACB3-B96063559A32}" srcOrd="1" destOrd="0" presId="urn:microsoft.com/office/officeart/2005/8/layout/orgChart1"/>
    <dgm:cxn modelId="{A95334D5-7FB6-4085-A7CB-7DD13598EFE3}" srcId="{ECE16AF2-0289-4D69-BD47-0EE9DBBE8E4D}" destId="{4D0CA34D-146C-4F6E-8BAD-4D81DD1569AB}" srcOrd="0" destOrd="0" parTransId="{FC6D03EA-A649-4B97-B5B3-C12AF347B853}" sibTransId="{1E914204-06A0-4092-8A32-7BC65EC06399}"/>
    <dgm:cxn modelId="{2991B5E5-692C-4436-9B3E-32DB763225F5}" type="presOf" srcId="{4F9F75CA-7B57-4F63-9AC2-CE73132FCBE5}" destId="{06910FA4-1B7B-4093-A4B0-137A724E7824}" srcOrd="0" destOrd="0" presId="urn:microsoft.com/office/officeart/2005/8/layout/orgChart1"/>
    <dgm:cxn modelId="{C58996E8-5DCE-46AB-BA6B-CA2E5914E983}" type="presOf" srcId="{A1939FA1-3DA4-4732-B966-B4366303F6C1}" destId="{53F31552-F8FB-4E5E-B73F-E077A1EB79BD}" srcOrd="0" destOrd="0" presId="urn:microsoft.com/office/officeart/2005/8/layout/orgChart1"/>
    <dgm:cxn modelId="{BD4957ED-6C79-4ECC-A0D4-3B6930839FCA}" srcId="{ECE16AF2-0289-4D69-BD47-0EE9DBBE8E4D}" destId="{4F9F75CA-7B57-4F63-9AC2-CE73132FCBE5}" srcOrd="2" destOrd="0" parTransId="{54F398C1-D2BB-442F-B153-52136A10E8A1}" sibTransId="{83C7E27E-01AD-4C40-BBB4-BFC4D291CF19}"/>
    <dgm:cxn modelId="{1F2D06AB-0F29-44E6-8A13-51D01BA3A96D}" type="presParOf" srcId="{AFC05C48-EE22-49C5-8B89-A70FD87CAF53}" destId="{28769EB7-C350-4883-905F-DC50E4C9DE06}" srcOrd="0" destOrd="0" presId="urn:microsoft.com/office/officeart/2005/8/layout/orgChart1"/>
    <dgm:cxn modelId="{0F146150-2657-47BF-9077-4CD6D1FA175C}" type="presParOf" srcId="{28769EB7-C350-4883-905F-DC50E4C9DE06}" destId="{2EE64F01-7210-4866-9395-4C0E4FE44BBB}" srcOrd="0" destOrd="0" presId="urn:microsoft.com/office/officeart/2005/8/layout/orgChart1"/>
    <dgm:cxn modelId="{2CE9A60A-B6F4-4A00-AD68-0625F5E2D648}" type="presParOf" srcId="{2EE64F01-7210-4866-9395-4C0E4FE44BBB}" destId="{2A611DA2-19BC-444B-B342-A6FABAD55E86}" srcOrd="0" destOrd="0" presId="urn:microsoft.com/office/officeart/2005/8/layout/orgChart1"/>
    <dgm:cxn modelId="{03053CDD-8954-47B9-9A08-9FBE001E759C}" type="presParOf" srcId="{2EE64F01-7210-4866-9395-4C0E4FE44BBB}" destId="{55D88649-1567-4792-B01D-714CF8D0AA2B}" srcOrd="1" destOrd="0" presId="urn:microsoft.com/office/officeart/2005/8/layout/orgChart1"/>
    <dgm:cxn modelId="{F75D5A14-4090-4306-BBF5-04214EABA481}" type="presParOf" srcId="{28769EB7-C350-4883-905F-DC50E4C9DE06}" destId="{CD6AAA33-21EB-4DDF-B6E7-3FC05BA502E3}" srcOrd="1" destOrd="0" presId="urn:microsoft.com/office/officeart/2005/8/layout/orgChart1"/>
    <dgm:cxn modelId="{222E0A1E-D19C-4FD7-8C7A-8A1A0CBA1C89}" type="presParOf" srcId="{CD6AAA33-21EB-4DDF-B6E7-3FC05BA502E3}" destId="{18032FB6-074C-42F0-95E3-6FA9B14E571A}" srcOrd="0" destOrd="0" presId="urn:microsoft.com/office/officeart/2005/8/layout/orgChart1"/>
    <dgm:cxn modelId="{D759F60E-4688-4DEF-A923-93404BC1CBBF}" type="presParOf" srcId="{CD6AAA33-21EB-4DDF-B6E7-3FC05BA502E3}" destId="{491BD65B-30E9-49CF-9EC7-275198DB5D70}" srcOrd="1" destOrd="0" presId="urn:microsoft.com/office/officeart/2005/8/layout/orgChart1"/>
    <dgm:cxn modelId="{ACC06F25-9D69-48EC-A248-88C64617EAE2}" type="presParOf" srcId="{491BD65B-30E9-49CF-9EC7-275198DB5D70}" destId="{27183192-E235-408D-B4F9-7540A0B1FD3F}" srcOrd="0" destOrd="0" presId="urn:microsoft.com/office/officeart/2005/8/layout/orgChart1"/>
    <dgm:cxn modelId="{44EE23C1-FBC8-4670-93FB-2B885CF58255}" type="presParOf" srcId="{27183192-E235-408D-B4F9-7540A0B1FD3F}" destId="{567A535C-7B27-4C2C-AB2A-0A48EAA2C8CA}" srcOrd="0" destOrd="0" presId="urn:microsoft.com/office/officeart/2005/8/layout/orgChart1"/>
    <dgm:cxn modelId="{556FB8C9-AAB9-4995-BC7A-721C5D8086D2}" type="presParOf" srcId="{27183192-E235-408D-B4F9-7540A0B1FD3F}" destId="{2F42DDB0-9E71-4936-9F23-54DF98F66BB0}" srcOrd="1" destOrd="0" presId="urn:microsoft.com/office/officeart/2005/8/layout/orgChart1"/>
    <dgm:cxn modelId="{50869B67-6379-474D-8100-9912F87FBA5A}" type="presParOf" srcId="{491BD65B-30E9-49CF-9EC7-275198DB5D70}" destId="{902F01E9-607B-45F3-854B-DDB03775C63E}" srcOrd="1" destOrd="0" presId="urn:microsoft.com/office/officeart/2005/8/layout/orgChart1"/>
    <dgm:cxn modelId="{C04F62D8-8D39-4963-A51E-A9559BB6363F}" type="presParOf" srcId="{491BD65B-30E9-49CF-9EC7-275198DB5D70}" destId="{20F61B58-07A9-48E8-B175-D6FFBF300650}" srcOrd="2" destOrd="0" presId="urn:microsoft.com/office/officeart/2005/8/layout/orgChart1"/>
    <dgm:cxn modelId="{4BE34B42-2558-4998-9094-EAF9BC595801}" type="presParOf" srcId="{CD6AAA33-21EB-4DDF-B6E7-3FC05BA502E3}" destId="{AB8A85C1-7FF4-420C-AA2D-EE77540315A3}" srcOrd="2" destOrd="0" presId="urn:microsoft.com/office/officeart/2005/8/layout/orgChart1"/>
    <dgm:cxn modelId="{218ABE0B-F978-4E44-AC8F-C8427BB41850}" type="presParOf" srcId="{CD6AAA33-21EB-4DDF-B6E7-3FC05BA502E3}" destId="{E657650F-2371-4731-A64C-590F0C8B55D1}" srcOrd="3" destOrd="0" presId="urn:microsoft.com/office/officeart/2005/8/layout/orgChart1"/>
    <dgm:cxn modelId="{91868A50-3542-4872-991C-38C6961A6F11}" type="presParOf" srcId="{E657650F-2371-4731-A64C-590F0C8B55D1}" destId="{4A5DB855-1F57-48AC-963D-AD777656959C}" srcOrd="0" destOrd="0" presId="urn:microsoft.com/office/officeart/2005/8/layout/orgChart1"/>
    <dgm:cxn modelId="{3991B93C-773F-474F-BD47-D4056F067AB1}" type="presParOf" srcId="{4A5DB855-1F57-48AC-963D-AD777656959C}" destId="{53F31552-F8FB-4E5E-B73F-E077A1EB79BD}" srcOrd="0" destOrd="0" presId="urn:microsoft.com/office/officeart/2005/8/layout/orgChart1"/>
    <dgm:cxn modelId="{24060C25-A650-498E-9888-0176E0238A0B}" type="presParOf" srcId="{4A5DB855-1F57-48AC-963D-AD777656959C}" destId="{5721456F-2786-4558-867C-3A845DFE7F12}" srcOrd="1" destOrd="0" presId="urn:microsoft.com/office/officeart/2005/8/layout/orgChart1"/>
    <dgm:cxn modelId="{5DEF0A11-FE16-4371-965B-B6FC11FFF7C2}" type="presParOf" srcId="{E657650F-2371-4731-A64C-590F0C8B55D1}" destId="{D86AE0C8-C1C6-4B03-A305-CB122064B38E}" srcOrd="1" destOrd="0" presId="urn:microsoft.com/office/officeart/2005/8/layout/orgChart1"/>
    <dgm:cxn modelId="{C6BFF948-3784-4635-BC3D-96089CC52957}" type="presParOf" srcId="{E657650F-2371-4731-A64C-590F0C8B55D1}" destId="{4E5B2F0E-5FE6-4401-8D75-8C969204A831}" srcOrd="2" destOrd="0" presId="urn:microsoft.com/office/officeart/2005/8/layout/orgChart1"/>
    <dgm:cxn modelId="{7918B68D-8F9B-4731-87A5-47A094A00DC1}" type="presParOf" srcId="{CD6AAA33-21EB-4DDF-B6E7-3FC05BA502E3}" destId="{D1776242-4032-4CA8-956A-CB7C9CE031CC}" srcOrd="4" destOrd="0" presId="urn:microsoft.com/office/officeart/2005/8/layout/orgChart1"/>
    <dgm:cxn modelId="{B67968A7-709C-4F33-94D9-1A0DBF557FAE}" type="presParOf" srcId="{CD6AAA33-21EB-4DDF-B6E7-3FC05BA502E3}" destId="{97BE0591-E69C-4D75-A176-68665872D999}" srcOrd="5" destOrd="0" presId="urn:microsoft.com/office/officeart/2005/8/layout/orgChart1"/>
    <dgm:cxn modelId="{F9B3A2F2-C17B-4AB5-ADA6-526DD998A076}" type="presParOf" srcId="{97BE0591-E69C-4D75-A176-68665872D999}" destId="{3D1B433C-63B3-4B8E-83F5-42920A8A211D}" srcOrd="0" destOrd="0" presId="urn:microsoft.com/office/officeart/2005/8/layout/orgChart1"/>
    <dgm:cxn modelId="{005F469F-32A6-4561-AB90-D46D0CAD4F14}" type="presParOf" srcId="{3D1B433C-63B3-4B8E-83F5-42920A8A211D}" destId="{06910FA4-1B7B-4093-A4B0-137A724E7824}" srcOrd="0" destOrd="0" presId="urn:microsoft.com/office/officeart/2005/8/layout/orgChart1"/>
    <dgm:cxn modelId="{3E8F76E8-1E86-4125-9444-AAB18DC78B60}" type="presParOf" srcId="{3D1B433C-63B3-4B8E-83F5-42920A8A211D}" destId="{035B0BCF-F301-428B-ACB3-B96063559A32}" srcOrd="1" destOrd="0" presId="urn:microsoft.com/office/officeart/2005/8/layout/orgChart1"/>
    <dgm:cxn modelId="{5580BCB0-515D-46A9-B2D8-876572279D35}" type="presParOf" srcId="{97BE0591-E69C-4D75-A176-68665872D999}" destId="{F937697F-EBB0-4DD9-8BD8-E8C43FB7429C}" srcOrd="1" destOrd="0" presId="urn:microsoft.com/office/officeart/2005/8/layout/orgChart1"/>
    <dgm:cxn modelId="{237B4FEF-33C3-495C-9480-3B1C0C7AAF8E}" type="presParOf" srcId="{97BE0591-E69C-4D75-A176-68665872D999}" destId="{0FA1D5EE-4163-4783-A1B5-6B5C253BBC87}" srcOrd="2" destOrd="0" presId="urn:microsoft.com/office/officeart/2005/8/layout/orgChart1"/>
    <dgm:cxn modelId="{DA043F02-1B91-490A-98D0-68B73277B00D}" type="presParOf" srcId="{28769EB7-C350-4883-905F-DC50E4C9DE06}" destId="{0DB25904-FB59-463E-8AB6-C7F6AFB029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76242-4032-4CA8-956A-CB7C9CE031CC}">
      <dsp:nvSpPr>
        <dsp:cNvPr id="0" name=""/>
        <dsp:cNvSpPr/>
      </dsp:nvSpPr>
      <dsp:spPr>
        <a:xfrm>
          <a:off x="4361792" y="1879038"/>
          <a:ext cx="3086000" cy="535586"/>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B8A85C1-7FF4-420C-AA2D-EE77540315A3}">
      <dsp:nvSpPr>
        <dsp:cNvPr id="0" name=""/>
        <dsp:cNvSpPr/>
      </dsp:nvSpPr>
      <dsp:spPr>
        <a:xfrm>
          <a:off x="4316072" y="1879038"/>
          <a:ext cx="91440" cy="535586"/>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8032FB6-074C-42F0-95E3-6FA9B14E571A}">
      <dsp:nvSpPr>
        <dsp:cNvPr id="0" name=""/>
        <dsp:cNvSpPr/>
      </dsp:nvSpPr>
      <dsp:spPr>
        <a:xfrm>
          <a:off x="1275792" y="1879038"/>
          <a:ext cx="3086000" cy="535586"/>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A611DA2-19BC-444B-B342-A6FABAD55E86}">
      <dsp:nvSpPr>
        <dsp:cNvPr id="0" name=""/>
        <dsp:cNvSpPr/>
      </dsp:nvSpPr>
      <dsp:spPr>
        <a:xfrm>
          <a:off x="3086585" y="603831"/>
          <a:ext cx="2550413" cy="1275206"/>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Source Sans Pro" panose="020B0604020202020204" pitchFamily="34" charset="0"/>
              <a:ea typeface="+mn-ea"/>
              <a:cs typeface="+mn-cs"/>
            </a:rPr>
            <a:t>Rural Development</a:t>
          </a:r>
        </a:p>
      </dsp:txBody>
      <dsp:txXfrm>
        <a:off x="3086585" y="603831"/>
        <a:ext cx="2550413" cy="1275206"/>
      </dsp:txXfrm>
    </dsp:sp>
    <dsp:sp modelId="{567A535C-7B27-4C2C-AB2A-0A48EAA2C8CA}">
      <dsp:nvSpPr>
        <dsp:cNvPr id="0" name=""/>
        <dsp:cNvSpPr/>
      </dsp:nvSpPr>
      <dsp:spPr>
        <a:xfrm>
          <a:off x="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6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Business-Cooperative Service</a:t>
          </a:r>
        </a:p>
      </dsp:txBody>
      <dsp:txXfrm>
        <a:off x="585" y="2414624"/>
        <a:ext cx="2550413" cy="1275206"/>
      </dsp:txXfrm>
    </dsp:sp>
    <dsp:sp modelId="{53F31552-F8FB-4E5E-B73F-E077A1EB79BD}">
      <dsp:nvSpPr>
        <dsp:cNvPr id="0" name=""/>
        <dsp:cNvSpPr/>
      </dsp:nvSpPr>
      <dsp:spPr>
        <a:xfrm>
          <a:off x="3086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Housing Service</a:t>
          </a:r>
        </a:p>
      </dsp:txBody>
      <dsp:txXfrm>
        <a:off x="3086585" y="2414624"/>
        <a:ext cx="2550413" cy="1275206"/>
      </dsp:txXfrm>
    </dsp:sp>
    <dsp:sp modelId="{06910FA4-1B7B-4093-A4B0-137A724E7824}">
      <dsp:nvSpPr>
        <dsp:cNvPr id="0" name=""/>
        <dsp:cNvSpPr/>
      </dsp:nvSpPr>
      <dsp:spPr>
        <a:xfrm>
          <a:off x="6172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sp:txBody>
      <dsp:txXfrm>
        <a:off x="6172585" y="2414624"/>
        <a:ext cx="2550413" cy="12752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EEF41E8-9DE6-496F-8789-314D011EBD23}" type="datetimeFigureOut">
              <a:rPr lang="en-US" smtClean="0"/>
              <a:t>4/21/2020</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365F553-7144-4244-85F0-CA6548F05C27}" type="slidenum">
              <a:rPr lang="en-US" smtClean="0"/>
              <a:t>‹#›</a:t>
            </a:fld>
            <a:endParaRPr lang="en-US"/>
          </a:p>
        </p:txBody>
      </p:sp>
    </p:spTree>
    <p:extLst>
      <p:ext uri="{BB962C8B-B14F-4D97-AF65-F5344CB8AC3E}">
        <p14:creationId xmlns:p14="http://schemas.microsoft.com/office/powerpoint/2010/main" val="368981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300413"/>
            <a:ext cx="9753600" cy="2700337"/>
          </a:xfrm>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1</a:t>
            </a:fld>
            <a:endParaRPr lang="en-US"/>
          </a:p>
        </p:txBody>
      </p:sp>
    </p:spTree>
    <p:extLst>
      <p:ext uri="{BB962C8B-B14F-4D97-AF65-F5344CB8AC3E}">
        <p14:creationId xmlns:p14="http://schemas.microsoft.com/office/powerpoint/2010/main" val="151283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10</a:t>
            </a:fld>
            <a:endParaRPr lang="en-US"/>
          </a:p>
        </p:txBody>
      </p:sp>
    </p:spTree>
    <p:extLst>
      <p:ext uri="{BB962C8B-B14F-4D97-AF65-F5344CB8AC3E}">
        <p14:creationId xmlns:p14="http://schemas.microsoft.com/office/powerpoint/2010/main" val="324311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a:p>
            <a:r>
              <a:rPr lang="en-US" u="none" dirty="0"/>
              <a:t>SECD (Strategic Economic Community Development)</a:t>
            </a:r>
          </a:p>
          <a:p>
            <a:endParaRPr lang="en-US" dirty="0"/>
          </a:p>
          <a:p>
            <a:r>
              <a:rPr lang="en-US" dirty="0"/>
              <a:t>In FY20, there will be SECD reservations as follow: </a:t>
            </a:r>
          </a:p>
          <a:p>
            <a:r>
              <a:rPr lang="en-US" dirty="0"/>
              <a:t>•SECD Direct Loan - (10% of your state annual direct loan allocation)</a:t>
            </a:r>
          </a:p>
          <a:p>
            <a:r>
              <a:rPr lang="en-US" dirty="0"/>
              <a:t>•SECD Guaranteed Loan - (10% of your state annual guaranteed loan allocation</a:t>
            </a:r>
          </a:p>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11</a:t>
            </a:fld>
            <a:endParaRPr lang="en-US"/>
          </a:p>
        </p:txBody>
      </p:sp>
    </p:spTree>
    <p:extLst>
      <p:ext uri="{BB962C8B-B14F-4D97-AF65-F5344CB8AC3E}">
        <p14:creationId xmlns:p14="http://schemas.microsoft.com/office/powerpoint/2010/main" val="405780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14</a:t>
            </a:fld>
            <a:endParaRPr lang="en-US"/>
          </a:p>
        </p:txBody>
      </p:sp>
    </p:spTree>
    <p:extLst>
      <p:ext uri="{BB962C8B-B14F-4D97-AF65-F5344CB8AC3E}">
        <p14:creationId xmlns:p14="http://schemas.microsoft.com/office/powerpoint/2010/main" val="337327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15</a:t>
            </a:fld>
            <a:endParaRPr lang="en-US"/>
          </a:p>
        </p:txBody>
      </p:sp>
    </p:spTree>
    <p:extLst>
      <p:ext uri="{BB962C8B-B14F-4D97-AF65-F5344CB8AC3E}">
        <p14:creationId xmlns:p14="http://schemas.microsoft.com/office/powerpoint/2010/main" val="385011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5F553-7144-4244-85F0-CA6548F05C27}" type="slidenum">
              <a:rPr lang="en-US" smtClean="0"/>
              <a:t>16</a:t>
            </a:fld>
            <a:endParaRPr lang="en-US"/>
          </a:p>
        </p:txBody>
      </p:sp>
    </p:spTree>
    <p:extLst>
      <p:ext uri="{BB962C8B-B14F-4D97-AF65-F5344CB8AC3E}">
        <p14:creationId xmlns:p14="http://schemas.microsoft.com/office/powerpoint/2010/main" val="195086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2</a:t>
            </a:fld>
            <a:endParaRPr lang="en-US"/>
          </a:p>
        </p:txBody>
      </p:sp>
    </p:spTree>
    <p:extLst>
      <p:ext uri="{BB962C8B-B14F-4D97-AF65-F5344CB8AC3E}">
        <p14:creationId xmlns:p14="http://schemas.microsoft.com/office/powerpoint/2010/main" val="228823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programs and services are delivered through three agencies.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a:t>
            </a:fld>
            <a:endParaRPr lang="en-US"/>
          </a:p>
        </p:txBody>
      </p:sp>
    </p:spTree>
    <p:extLst>
      <p:ext uri="{BB962C8B-B14F-4D97-AF65-F5344CB8AC3E}">
        <p14:creationId xmlns:p14="http://schemas.microsoft.com/office/powerpoint/2010/main" val="289342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programs and services are delivered through three agencies.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4</a:t>
            </a:fld>
            <a:endParaRPr lang="en-US"/>
          </a:p>
        </p:txBody>
      </p:sp>
    </p:spTree>
    <p:extLst>
      <p:ext uri="{BB962C8B-B14F-4D97-AF65-F5344CB8AC3E}">
        <p14:creationId xmlns:p14="http://schemas.microsoft.com/office/powerpoint/2010/main" val="122509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5</a:t>
            </a:fld>
            <a:endParaRPr lang="en-US"/>
          </a:p>
        </p:txBody>
      </p:sp>
    </p:spTree>
    <p:extLst>
      <p:ext uri="{BB962C8B-B14F-4D97-AF65-F5344CB8AC3E}">
        <p14:creationId xmlns:p14="http://schemas.microsoft.com/office/powerpoint/2010/main" val="299141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Loans, grants and loan guarantees for essential community facilities in rural areas. We give a priority to health care, education and public safety projects.</a:t>
            </a:r>
          </a:p>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6</a:t>
            </a:fld>
            <a:endParaRPr lang="en-US"/>
          </a:p>
        </p:txBody>
      </p:sp>
    </p:spTree>
    <p:extLst>
      <p:ext uri="{BB962C8B-B14F-4D97-AF65-F5344CB8AC3E}">
        <p14:creationId xmlns:p14="http://schemas.microsoft.com/office/powerpoint/2010/main" val="358577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7</a:t>
            </a:fld>
            <a:endParaRPr lang="en-US"/>
          </a:p>
        </p:txBody>
      </p:sp>
    </p:spTree>
    <p:extLst>
      <p:ext uri="{BB962C8B-B14F-4D97-AF65-F5344CB8AC3E}">
        <p14:creationId xmlns:p14="http://schemas.microsoft.com/office/powerpoint/2010/main" val="279342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8</a:t>
            </a:fld>
            <a:endParaRPr lang="en-US"/>
          </a:p>
        </p:txBody>
      </p:sp>
    </p:spTree>
    <p:extLst>
      <p:ext uri="{BB962C8B-B14F-4D97-AF65-F5344CB8AC3E}">
        <p14:creationId xmlns:p14="http://schemas.microsoft.com/office/powerpoint/2010/main" val="405054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5F553-7144-4244-85F0-CA6548F05C27}" type="slidenum">
              <a:rPr lang="en-US" smtClean="0"/>
              <a:t>9</a:t>
            </a:fld>
            <a:endParaRPr lang="en-US"/>
          </a:p>
        </p:txBody>
      </p:sp>
    </p:spTree>
    <p:extLst>
      <p:ext uri="{BB962C8B-B14F-4D97-AF65-F5344CB8AC3E}">
        <p14:creationId xmlns:p14="http://schemas.microsoft.com/office/powerpoint/2010/main" val="358707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0589" y="3758392"/>
            <a:ext cx="10370820" cy="11106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0589" y="3758392"/>
            <a:ext cx="10370820" cy="11106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62471" y="0"/>
            <a:ext cx="6129528"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62559" y="600113"/>
            <a:ext cx="2317709" cy="36052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91998" cy="68580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579168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251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049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6515" y="1965452"/>
            <a:ext cx="8838969" cy="2049779"/>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916939" y="1819147"/>
            <a:ext cx="10358120" cy="26619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4/21/2020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61927" y="4794967"/>
            <a:ext cx="1083945" cy="624205"/>
          </a:xfrm>
          <a:custGeom>
            <a:avLst/>
            <a:gdLst/>
            <a:ahLst/>
            <a:cxnLst/>
            <a:rect l="l" t="t" r="r" b="b"/>
            <a:pathLst>
              <a:path w="1083945" h="624204">
                <a:moveTo>
                  <a:pt x="973593" y="0"/>
                </a:moveTo>
                <a:lnTo>
                  <a:pt x="109750" y="0"/>
                </a:lnTo>
                <a:lnTo>
                  <a:pt x="82312" y="31724"/>
                </a:lnTo>
                <a:lnTo>
                  <a:pt x="58794" y="67670"/>
                </a:lnTo>
                <a:lnTo>
                  <a:pt x="39196" y="107188"/>
                </a:lnTo>
                <a:lnTo>
                  <a:pt x="23517" y="149628"/>
                </a:lnTo>
                <a:lnTo>
                  <a:pt x="11758" y="194341"/>
                </a:lnTo>
                <a:lnTo>
                  <a:pt x="3919" y="240678"/>
                </a:lnTo>
                <a:lnTo>
                  <a:pt x="0" y="287988"/>
                </a:lnTo>
                <a:lnTo>
                  <a:pt x="0" y="335624"/>
                </a:lnTo>
                <a:lnTo>
                  <a:pt x="3919" y="382935"/>
                </a:lnTo>
                <a:lnTo>
                  <a:pt x="11758" y="429271"/>
                </a:lnTo>
                <a:lnTo>
                  <a:pt x="23517" y="473984"/>
                </a:lnTo>
                <a:lnTo>
                  <a:pt x="39196" y="516425"/>
                </a:lnTo>
                <a:lnTo>
                  <a:pt x="58794" y="555942"/>
                </a:lnTo>
                <a:lnTo>
                  <a:pt x="82312" y="591888"/>
                </a:lnTo>
                <a:lnTo>
                  <a:pt x="109750" y="623613"/>
                </a:lnTo>
                <a:lnTo>
                  <a:pt x="973593" y="623613"/>
                </a:lnTo>
                <a:lnTo>
                  <a:pt x="1001030" y="591888"/>
                </a:lnTo>
                <a:lnTo>
                  <a:pt x="1024548" y="555942"/>
                </a:lnTo>
                <a:lnTo>
                  <a:pt x="1044146" y="516425"/>
                </a:lnTo>
                <a:lnTo>
                  <a:pt x="1059825" y="473984"/>
                </a:lnTo>
                <a:lnTo>
                  <a:pt x="1071584" y="429271"/>
                </a:lnTo>
                <a:lnTo>
                  <a:pt x="1079423" y="382935"/>
                </a:lnTo>
                <a:lnTo>
                  <a:pt x="1083343" y="335624"/>
                </a:lnTo>
                <a:lnTo>
                  <a:pt x="1083343" y="287988"/>
                </a:lnTo>
                <a:lnTo>
                  <a:pt x="1079423" y="240678"/>
                </a:lnTo>
                <a:lnTo>
                  <a:pt x="1071584" y="194341"/>
                </a:lnTo>
                <a:lnTo>
                  <a:pt x="1059825" y="149628"/>
                </a:lnTo>
                <a:lnTo>
                  <a:pt x="1044146" y="107188"/>
                </a:lnTo>
                <a:lnTo>
                  <a:pt x="1024548" y="67670"/>
                </a:lnTo>
                <a:lnTo>
                  <a:pt x="1001030" y="31724"/>
                </a:lnTo>
                <a:lnTo>
                  <a:pt x="973593" y="0"/>
                </a:lnTo>
                <a:close/>
              </a:path>
            </a:pathLst>
          </a:custGeom>
          <a:solidFill>
            <a:srgbClr val="FFD100">
              <a:alpha val="39999"/>
            </a:srgbClr>
          </a:solidFill>
        </p:spPr>
        <p:txBody>
          <a:bodyPr wrap="square" lIns="0" tIns="0" rIns="0" bIns="0" rtlCol="0"/>
          <a:lstStyle/>
          <a:p>
            <a:endParaRPr/>
          </a:p>
        </p:txBody>
      </p:sp>
      <p:sp>
        <p:nvSpPr>
          <p:cNvPr id="3" name="object 3"/>
          <p:cNvSpPr/>
          <p:nvPr/>
        </p:nvSpPr>
        <p:spPr>
          <a:xfrm>
            <a:off x="0" y="1"/>
            <a:ext cx="12192000" cy="6857997"/>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p:nvPr/>
        </p:nvSpPr>
        <p:spPr>
          <a:xfrm>
            <a:off x="4958976" y="4800091"/>
            <a:ext cx="6623423" cy="566822"/>
          </a:xfrm>
          <a:prstGeom prst="rect">
            <a:avLst/>
          </a:prstGeom>
        </p:spPr>
        <p:txBody>
          <a:bodyPr vert="horz" wrap="square" lIns="0" tIns="12700" rIns="0" bIns="0" rtlCol="0">
            <a:spAutoFit/>
          </a:bodyPr>
          <a:lstStyle/>
          <a:p>
            <a:pPr marL="12700">
              <a:lnSpc>
                <a:spcPct val="100000"/>
              </a:lnSpc>
              <a:spcBef>
                <a:spcPts val="100"/>
              </a:spcBef>
            </a:pPr>
            <a:r>
              <a:rPr lang="en-US" sz="3600" dirty="0">
                <a:solidFill>
                  <a:srgbClr val="FFFFFF"/>
                </a:solidFill>
                <a:latin typeface="Arial"/>
                <a:cs typeface="Arial"/>
              </a:rPr>
              <a:t>Community Facilities Programs</a:t>
            </a:r>
            <a:endParaRPr sz="3600" dirty="0">
              <a:latin typeface="Arial"/>
              <a:cs typeface="Arial"/>
            </a:endParaRPr>
          </a:p>
        </p:txBody>
      </p:sp>
      <p:sp>
        <p:nvSpPr>
          <p:cNvPr id="5" name="object 5"/>
          <p:cNvSpPr txBox="1"/>
          <p:nvPr/>
        </p:nvSpPr>
        <p:spPr>
          <a:xfrm>
            <a:off x="5019302" y="5480303"/>
            <a:ext cx="5267698" cy="611962"/>
          </a:xfrm>
          <a:prstGeom prst="rect">
            <a:avLst/>
          </a:prstGeom>
        </p:spPr>
        <p:txBody>
          <a:bodyPr vert="horz" wrap="square" lIns="0" tIns="12700" rIns="0" bIns="0" rtlCol="0">
            <a:spAutoFit/>
          </a:bodyPr>
          <a:lstStyle/>
          <a:p>
            <a:pPr lvl="0">
              <a:lnSpc>
                <a:spcPct val="90000"/>
              </a:lnSpc>
              <a:spcBef>
                <a:spcPts val="1000"/>
              </a:spcBef>
            </a:pPr>
            <a:r>
              <a:rPr lang="en-US" sz="1700" dirty="0">
                <a:solidFill>
                  <a:prstClr val="white"/>
                </a:solidFill>
                <a:latin typeface="Arial" panose="020B0604020202020204" pitchFamily="34" charset="0"/>
                <a:cs typeface="Arial" panose="020B0604020202020204" pitchFamily="34" charset="0"/>
              </a:rPr>
              <a:t>Anita Lopez, Asset Risk Coordinator, Western Region</a:t>
            </a:r>
          </a:p>
          <a:p>
            <a:pPr lvl="0">
              <a:lnSpc>
                <a:spcPct val="90000"/>
              </a:lnSpc>
              <a:spcBef>
                <a:spcPts val="1000"/>
              </a:spcBef>
            </a:pPr>
            <a:endParaRPr lang="en-US" sz="1700" dirty="0">
              <a:solidFill>
                <a:prstClr val="white"/>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77698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Programs Overview</a:t>
            </a:r>
            <a:endParaRPr sz="2800" dirty="0"/>
          </a:p>
        </p:txBody>
      </p:sp>
      <p:sp>
        <p:nvSpPr>
          <p:cNvPr id="5" name="object 5"/>
          <p:cNvSpPr txBox="1"/>
          <p:nvPr/>
        </p:nvSpPr>
        <p:spPr>
          <a:xfrm>
            <a:off x="916938" y="1867840"/>
            <a:ext cx="10894061" cy="5383525"/>
          </a:xfrm>
          <a:prstGeom prst="rect">
            <a:avLst/>
          </a:prstGeom>
        </p:spPr>
        <p:txBody>
          <a:bodyPr vert="horz" wrap="square" lIns="0" tIns="119380" rIns="0" bIns="0" rtlCol="0">
            <a:spAutoFit/>
          </a:bodyPr>
          <a:lstStyle/>
          <a:p>
            <a:pPr marL="469900" lvl="1">
              <a:spcBef>
                <a:spcPts val="940"/>
              </a:spcBef>
              <a:tabLst>
                <a:tab pos="240665" algn="l"/>
                <a:tab pos="241300" algn="l"/>
              </a:tabLst>
            </a:pPr>
            <a:r>
              <a:rPr lang="en-US" b="1" dirty="0">
                <a:latin typeface="Arial" panose="020B0604020202020204" pitchFamily="34" charset="0"/>
                <a:cs typeface="Arial" panose="020B0604020202020204" pitchFamily="34" charset="0"/>
              </a:rPr>
              <a:t>Application Process/Timeline</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Preapplication: Eligibility – Applicant, purpose, rural area, other credit</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Application: Feasibility, Environmental, Architectural Report</a:t>
            </a:r>
          </a:p>
          <a:p>
            <a:pPr marL="1212850" lvl="2"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Financial Feasibility Report</a:t>
            </a:r>
          </a:p>
          <a:p>
            <a:pPr marL="1212850" lvl="2"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Environmental – Consult on the applicable level of review early</a:t>
            </a:r>
          </a:p>
          <a:p>
            <a:pPr marL="1212850" lvl="2"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Preliminary Architectural Report – Cost Estimates, etc.</a:t>
            </a:r>
          </a:p>
          <a:p>
            <a:pPr marL="1212850" lvl="2"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Security Package: Appraisal</a:t>
            </a:r>
          </a:p>
          <a:p>
            <a:pPr marL="698500" lvl="1" indent="-228600">
              <a:spcBef>
                <a:spcPts val="940"/>
              </a:spcBef>
              <a:buChar char="•"/>
              <a:tabLst>
                <a:tab pos="240665" algn="l"/>
                <a:tab pos="241300" algn="l"/>
              </a:tabLst>
            </a:pPr>
            <a:r>
              <a:rPr lang="en-US" dirty="0">
                <a:latin typeface="Arial"/>
                <a:cs typeface="Arial"/>
              </a:rPr>
              <a:t>BEST PRACTICES: </a:t>
            </a:r>
          </a:p>
          <a:p>
            <a:pPr marL="1155700" lvl="2" indent="-228600">
              <a:spcBef>
                <a:spcPts val="940"/>
              </a:spcBef>
              <a:buChar char="•"/>
              <a:tabLst>
                <a:tab pos="240665" algn="l"/>
                <a:tab pos="241300" algn="l"/>
              </a:tabLst>
            </a:pPr>
            <a:r>
              <a:rPr lang="en-US" dirty="0">
                <a:latin typeface="Arial"/>
                <a:cs typeface="Arial"/>
              </a:rPr>
              <a:t>Planning – start early – develop a project team, strategic plan/timeline, etc.</a:t>
            </a:r>
          </a:p>
          <a:p>
            <a:pPr marL="1155700" lvl="2" indent="-228600">
              <a:spcBef>
                <a:spcPts val="940"/>
              </a:spcBef>
              <a:buChar char="•"/>
              <a:tabLst>
                <a:tab pos="240665" algn="l"/>
                <a:tab pos="241300" algn="l"/>
              </a:tabLst>
            </a:pPr>
            <a:r>
              <a:rPr lang="en-US" dirty="0">
                <a:latin typeface="Arial"/>
                <a:cs typeface="Arial"/>
              </a:rPr>
              <a:t>Consult with your Rural Development State Office at concept/as early on as possible.  Staff are very willing to guide and assist you through the entire process and structuring the request.</a:t>
            </a:r>
          </a:p>
          <a:p>
            <a:pPr marL="241300" indent="-228600">
              <a:lnSpc>
                <a:spcPct val="100000"/>
              </a:lnSpc>
              <a:spcBef>
                <a:spcPts val="940"/>
              </a:spcBef>
              <a:buChar char="•"/>
              <a:tabLst>
                <a:tab pos="240665" algn="l"/>
                <a:tab pos="241300" algn="l"/>
              </a:tabLst>
            </a:pPr>
            <a:endParaRPr lang="en-US" dirty="0">
              <a:latin typeface="Arial"/>
              <a:cs typeface="Arial"/>
            </a:endParaRP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endParaRPr sz="1800" dirty="0">
              <a:latin typeface="Arial"/>
              <a:cs typeface="Arial"/>
            </a:endParaRPr>
          </a:p>
        </p:txBody>
      </p:sp>
    </p:spTree>
    <p:extLst>
      <p:ext uri="{BB962C8B-B14F-4D97-AF65-F5344CB8AC3E}">
        <p14:creationId xmlns:p14="http://schemas.microsoft.com/office/powerpoint/2010/main" val="16286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8216900"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 FY 20 Appropriations </a:t>
            </a:r>
            <a:endParaRPr sz="2800" dirty="0"/>
          </a:p>
        </p:txBody>
      </p:sp>
      <p:sp>
        <p:nvSpPr>
          <p:cNvPr id="5" name="object 5"/>
          <p:cNvSpPr txBox="1"/>
          <p:nvPr/>
        </p:nvSpPr>
        <p:spPr>
          <a:xfrm>
            <a:off x="533400" y="2093693"/>
            <a:ext cx="6286500" cy="3536866"/>
          </a:xfrm>
          <a:prstGeom prst="rect">
            <a:avLst/>
          </a:prstGeom>
        </p:spPr>
        <p:txBody>
          <a:bodyPr vert="horz" wrap="square" lIns="0" tIns="119380" rIns="0" bIns="0" rtlCol="0">
            <a:spAutoFit/>
          </a:bodyPr>
          <a:lstStyle/>
          <a:p>
            <a:pPr marL="241300" indent="-228600">
              <a:lnSpc>
                <a:spcPct val="100000"/>
              </a:lnSpc>
              <a:spcBef>
                <a:spcPts val="940"/>
              </a:spcBef>
              <a:buChar char="•"/>
              <a:tabLst>
                <a:tab pos="240665" algn="l"/>
                <a:tab pos="241300" algn="l"/>
              </a:tabLst>
            </a:pPr>
            <a:r>
              <a:rPr lang="en-US" dirty="0">
                <a:latin typeface="Arial"/>
                <a:cs typeface="Arial"/>
              </a:rPr>
              <a:t>Community Facilities Direct Loans: </a:t>
            </a:r>
          </a:p>
          <a:p>
            <a:pPr marL="12700">
              <a:lnSpc>
                <a:spcPct val="100000"/>
              </a:lnSpc>
              <a:spcBef>
                <a:spcPts val="940"/>
              </a:spcBef>
              <a:tabLst>
                <a:tab pos="240665" algn="l"/>
                <a:tab pos="241300" algn="l"/>
              </a:tabLst>
            </a:pPr>
            <a:r>
              <a:rPr lang="en-US" dirty="0">
                <a:latin typeface="Arial"/>
                <a:cs typeface="Arial"/>
              </a:rPr>
              <a:t>	$2.8 Billion</a:t>
            </a:r>
          </a:p>
          <a:p>
            <a:pPr marL="12700">
              <a:lnSpc>
                <a:spcPct val="100000"/>
              </a:lnSpc>
              <a:spcBef>
                <a:spcPts val="940"/>
              </a:spcBef>
              <a:tabLst>
                <a:tab pos="240665" algn="l"/>
                <a:tab pos="241300" algn="l"/>
              </a:tabLst>
            </a:pPr>
            <a:endParaRPr lang="en-US" dirty="0">
              <a:cs typeface="Arial"/>
            </a:endParaRPr>
          </a:p>
          <a:p>
            <a:pPr marL="241300" indent="-228600">
              <a:lnSpc>
                <a:spcPct val="100000"/>
              </a:lnSpc>
              <a:spcBef>
                <a:spcPts val="940"/>
              </a:spcBef>
              <a:buChar char="•"/>
              <a:tabLst>
                <a:tab pos="240665" algn="l"/>
                <a:tab pos="241300" algn="l"/>
              </a:tabLst>
            </a:pPr>
            <a:r>
              <a:rPr lang="en-US" dirty="0">
                <a:latin typeface="Arial"/>
                <a:cs typeface="Arial"/>
              </a:rPr>
              <a:t>Community Facility Guaranteed Loans: </a:t>
            </a:r>
          </a:p>
          <a:p>
            <a:pPr marL="12700">
              <a:lnSpc>
                <a:spcPct val="100000"/>
              </a:lnSpc>
              <a:spcBef>
                <a:spcPts val="940"/>
              </a:spcBef>
              <a:tabLst>
                <a:tab pos="240665" algn="l"/>
                <a:tab pos="241300" algn="l"/>
              </a:tabLst>
            </a:pPr>
            <a:r>
              <a:rPr lang="en-US" dirty="0">
                <a:latin typeface="Arial"/>
                <a:cs typeface="Arial"/>
              </a:rPr>
              <a:t>	$500 Million (</a:t>
            </a:r>
            <a:r>
              <a:rPr lang="en-US" dirty="0"/>
              <a:t>$175 Million can fund  </a:t>
            </a:r>
          </a:p>
          <a:p>
            <a:pPr marL="12700">
              <a:lnSpc>
                <a:spcPct val="100000"/>
              </a:lnSpc>
              <a:spcBef>
                <a:spcPts val="940"/>
              </a:spcBef>
              <a:tabLst>
                <a:tab pos="240665" algn="l"/>
                <a:tab pos="241300" algn="l"/>
              </a:tabLst>
            </a:pPr>
            <a:r>
              <a:rPr lang="en-US" dirty="0"/>
              <a:t>	projects exceeding 20,000 population NTE 50,000)</a:t>
            </a: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r>
              <a:rPr lang="en-US" dirty="0">
                <a:latin typeface="Arial"/>
                <a:cs typeface="Arial"/>
              </a:rPr>
              <a:t>Community Facility Regular Grants:</a:t>
            </a:r>
          </a:p>
          <a:p>
            <a:pPr marL="12700">
              <a:lnSpc>
                <a:spcPct val="100000"/>
              </a:lnSpc>
              <a:spcBef>
                <a:spcPts val="940"/>
              </a:spcBef>
              <a:tabLst>
                <a:tab pos="240665" algn="l"/>
                <a:tab pos="241300" algn="l"/>
              </a:tabLst>
            </a:pPr>
            <a:r>
              <a:rPr lang="en-US" dirty="0">
                <a:latin typeface="Arial"/>
                <a:cs typeface="Arial"/>
              </a:rPr>
              <a:t>	$30 Million</a:t>
            </a:r>
            <a:endParaRPr lang="en-US" dirty="0">
              <a:cs typeface="Arial"/>
            </a:endParaRPr>
          </a:p>
        </p:txBody>
      </p:sp>
      <p:sp>
        <p:nvSpPr>
          <p:cNvPr id="6" name="object 5">
            <a:extLst>
              <a:ext uri="{FF2B5EF4-FFF2-40B4-BE49-F238E27FC236}">
                <a16:creationId xmlns:a16="http://schemas.microsoft.com/office/drawing/2014/main" id="{A2839C67-E3D8-47DE-B77D-F9997F0AF335}"/>
              </a:ext>
            </a:extLst>
          </p:cNvPr>
          <p:cNvSpPr txBox="1"/>
          <p:nvPr/>
        </p:nvSpPr>
        <p:spPr>
          <a:xfrm>
            <a:off x="7162800" y="1854210"/>
            <a:ext cx="4267200" cy="4206280"/>
          </a:xfrm>
          <a:prstGeom prst="rect">
            <a:avLst/>
          </a:prstGeom>
        </p:spPr>
        <p:txBody>
          <a:bodyPr vert="horz" wrap="square" lIns="0" tIns="119380" rIns="0" bIns="0" rtlCol="0">
            <a:spAutoFit/>
          </a:bodyPr>
          <a:lstStyle/>
          <a:p>
            <a:pPr marL="241300" indent="-228600">
              <a:lnSpc>
                <a:spcPct val="100000"/>
              </a:lnSpc>
              <a:spcBef>
                <a:spcPts val="940"/>
              </a:spcBef>
              <a:buChar char="•"/>
              <a:tabLst>
                <a:tab pos="240665" algn="l"/>
                <a:tab pos="241300" algn="l"/>
              </a:tabLst>
            </a:pPr>
            <a:r>
              <a:rPr lang="en-US" dirty="0">
                <a:latin typeface="Arial"/>
                <a:cs typeface="Arial"/>
              </a:rPr>
              <a:t>RCDI:	$6.5 Million </a:t>
            </a: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r>
              <a:rPr lang="en-US" dirty="0">
                <a:latin typeface="Arial"/>
                <a:cs typeface="Arial"/>
              </a:rPr>
              <a:t>Tribal College Grants: $5 Million </a:t>
            </a:r>
          </a:p>
          <a:p>
            <a:pPr marL="12700">
              <a:lnSpc>
                <a:spcPct val="100000"/>
              </a:lnSpc>
              <a:spcBef>
                <a:spcPts val="940"/>
              </a:spcBef>
              <a:tabLst>
                <a:tab pos="240665" algn="l"/>
                <a:tab pos="241300" algn="l"/>
              </a:tabLst>
            </a:pPr>
            <a:r>
              <a:rPr lang="en-US" dirty="0">
                <a:latin typeface="Arial"/>
                <a:cs typeface="Arial"/>
              </a:rPr>
              <a:t> </a:t>
            </a:r>
          </a:p>
          <a:p>
            <a:pPr marL="241300" indent="-228600">
              <a:lnSpc>
                <a:spcPct val="100000"/>
              </a:lnSpc>
              <a:spcBef>
                <a:spcPts val="940"/>
              </a:spcBef>
              <a:buChar char="•"/>
              <a:tabLst>
                <a:tab pos="240665" algn="l"/>
                <a:tab pos="241300" algn="l"/>
              </a:tabLst>
            </a:pPr>
            <a:r>
              <a:rPr lang="en-US" dirty="0">
                <a:latin typeface="Arial"/>
                <a:cs typeface="Arial"/>
              </a:rPr>
              <a:t>TAT Grants: $1.5 Million</a:t>
            </a:r>
          </a:p>
          <a:p>
            <a:pPr marL="241300" indent="-228600">
              <a:lnSpc>
                <a:spcPct val="100000"/>
              </a:lnSpc>
              <a:spcBef>
                <a:spcPts val="940"/>
              </a:spcBef>
              <a:buChar char="•"/>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r>
              <a:rPr lang="en-US" dirty="0">
                <a:latin typeface="Arial"/>
                <a:cs typeface="Arial"/>
              </a:rPr>
              <a:t>Strategic Economic Community Development (SECD) 10% set aside</a:t>
            </a: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r>
              <a:rPr lang="en-US" dirty="0">
                <a:latin typeface="Arial"/>
                <a:cs typeface="Arial"/>
              </a:rPr>
              <a:t>Persistent Poverty areas 10% set aside</a:t>
            </a:r>
          </a:p>
          <a:p>
            <a:pPr marL="241300" indent="-228600">
              <a:lnSpc>
                <a:spcPct val="100000"/>
              </a:lnSpc>
              <a:spcBef>
                <a:spcPts val="940"/>
              </a:spcBef>
              <a:buChar char="•"/>
              <a:tabLst>
                <a:tab pos="240665" algn="l"/>
                <a:tab pos="241300" algn="l"/>
              </a:tabLst>
            </a:pPr>
            <a:endParaRPr lang="en-US" dirty="0">
              <a:latin typeface="Arial"/>
              <a:cs typeface="Arial"/>
            </a:endParaRPr>
          </a:p>
        </p:txBody>
      </p:sp>
    </p:spTree>
    <p:extLst>
      <p:ext uri="{BB962C8B-B14F-4D97-AF65-F5344CB8AC3E}">
        <p14:creationId xmlns:p14="http://schemas.microsoft.com/office/powerpoint/2010/main" val="145080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75026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832611"/>
            <a:ext cx="8216900"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 Investments</a:t>
            </a:r>
            <a:endParaRPr sz="2800" dirty="0"/>
          </a:p>
        </p:txBody>
      </p:sp>
      <p:graphicFrame>
        <p:nvGraphicFramePr>
          <p:cNvPr id="6" name="Content Placeholder 13">
            <a:extLst>
              <a:ext uri="{FF2B5EF4-FFF2-40B4-BE49-F238E27FC236}">
                <a16:creationId xmlns:a16="http://schemas.microsoft.com/office/drawing/2014/main" id="{64D90B39-E088-4D51-B8FF-08E507A78DC5}"/>
              </a:ext>
            </a:extLst>
          </p:cNvPr>
          <p:cNvGraphicFramePr>
            <a:graphicFrameLocks/>
          </p:cNvGraphicFramePr>
          <p:nvPr>
            <p:extLst>
              <p:ext uri="{D42A27DB-BD31-4B8C-83A1-F6EECF244321}">
                <p14:modId xmlns:p14="http://schemas.microsoft.com/office/powerpoint/2010/main" val="3255532643"/>
              </p:ext>
            </p:extLst>
          </p:nvPr>
        </p:nvGraphicFramePr>
        <p:xfrm>
          <a:off x="0" y="1600200"/>
          <a:ext cx="12192000" cy="51077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8216900"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Success Story</a:t>
            </a:r>
            <a:endParaRPr sz="2800" dirty="0"/>
          </a:p>
        </p:txBody>
      </p:sp>
      <p:sp>
        <p:nvSpPr>
          <p:cNvPr id="5" name="object 5"/>
          <p:cNvSpPr txBox="1"/>
          <p:nvPr/>
        </p:nvSpPr>
        <p:spPr>
          <a:xfrm>
            <a:off x="916939" y="1907333"/>
            <a:ext cx="9525000" cy="2890535"/>
          </a:xfrm>
          <a:prstGeom prst="rect">
            <a:avLst/>
          </a:prstGeom>
        </p:spPr>
        <p:txBody>
          <a:bodyPr vert="horz" wrap="square" lIns="0" tIns="119380" rIns="0" bIns="0" rtlCol="0">
            <a:spAutoFit/>
          </a:bodyPr>
          <a:lstStyle/>
          <a:p>
            <a:pPr>
              <a:spcBef>
                <a:spcPts val="0"/>
              </a:spcBef>
              <a:spcAft>
                <a:spcPts val="0"/>
              </a:spcAft>
            </a:pPr>
            <a:endParaRPr lang="en-US" dirty="0">
              <a:latin typeface="Arial" panose="020B0604020202020204" pitchFamily="34" charset="0"/>
              <a:cs typeface="Arial" panose="020B0604020202020204" pitchFamily="34" charset="0"/>
            </a:endParaRPr>
          </a:p>
          <a:p>
            <a:pPr lvl="0"/>
            <a:r>
              <a:rPr lang="en-US" b="1" i="1" dirty="0"/>
              <a:t>Improving economic opportunities through airport expansion </a:t>
            </a:r>
            <a:endParaRPr lang="en-US" sz="1600" dirty="0"/>
          </a:p>
          <a:p>
            <a:r>
              <a:rPr lang="en-US" dirty="0"/>
              <a:t>CF assisted the expansion of Lamoni airport in Iowa by providing more than $750,000 in loan funds to support the extension of a runway and the construction of a six-bay hangar.  Rural development’s investments were used as the community’s local matching funds with other partners including the Iowa Department of Transportation and the Federal Aviation Administration.  A quote from a City of Lamoni council member, “A mile of highway will take you a mile, a mile of runway will take you anywhere,” underscores the importance of airport investments to the growth of the regional economy.  Access to a commercial-size airport opens the entire region to new opportunities.  The Community Facilities program can play a critical role in financing rural airports and airport expansions.</a:t>
            </a:r>
            <a:endParaRPr lang="en-US" dirty="0">
              <a:effectLst/>
            </a:endParaRPr>
          </a:p>
        </p:txBody>
      </p:sp>
    </p:spTree>
    <p:extLst>
      <p:ext uri="{BB962C8B-B14F-4D97-AF65-F5344CB8AC3E}">
        <p14:creationId xmlns:p14="http://schemas.microsoft.com/office/powerpoint/2010/main" val="238838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8686800" y="4343400"/>
            <a:ext cx="3326296" cy="2209800"/>
          </a:xfrm>
        </p:spPr>
        <p:txBody>
          <a:bodyPr>
            <a:normAutofit fontScale="90000"/>
          </a:bodyPr>
          <a:lstStyle/>
          <a:p>
            <a:r>
              <a:rPr lang="en-US" sz="2000" dirty="0"/>
              <a:t>Community Facilities Programs</a:t>
            </a:r>
            <a:br>
              <a:rPr lang="en-US" sz="1800" dirty="0"/>
            </a:br>
            <a:r>
              <a:rPr lang="en-US" sz="2400" dirty="0"/>
              <a:t>Rural Transportation</a:t>
            </a:r>
            <a:br>
              <a:rPr lang="en-US" sz="2400" dirty="0"/>
            </a:br>
            <a:r>
              <a:rPr lang="en-US" sz="2400" dirty="0"/>
              <a:t>Infrastructure: Information and Guidance</a:t>
            </a:r>
            <a:br>
              <a:rPr lang="en-US" sz="2400" dirty="0"/>
            </a:br>
            <a:br>
              <a:rPr lang="en-US" sz="2400" dirty="0"/>
            </a:br>
            <a:r>
              <a:rPr lang="en-US" sz="1400" dirty="0"/>
              <a:t>Together, America Prospers</a:t>
            </a:r>
            <a:endParaRPr lang="en-US" sz="1800" dirty="0"/>
          </a:p>
        </p:txBody>
      </p:sp>
      <p:sp>
        <p:nvSpPr>
          <p:cNvPr id="6" name="object 3">
            <a:extLst>
              <a:ext uri="{FF2B5EF4-FFF2-40B4-BE49-F238E27FC236}">
                <a16:creationId xmlns:a16="http://schemas.microsoft.com/office/drawing/2014/main" id="{3BAA2773-76CD-47DD-AD8D-A016CF8E0706}"/>
              </a:ext>
            </a:extLst>
          </p:cNvPr>
          <p:cNvSpPr txBox="1">
            <a:spLocks/>
          </p:cNvSpPr>
          <p:nvPr/>
        </p:nvSpPr>
        <p:spPr>
          <a:xfrm>
            <a:off x="685800" y="381000"/>
            <a:ext cx="4798061" cy="1305486"/>
          </a:xfrm>
          <a:prstGeom prst="rect">
            <a:avLst/>
          </a:prstGeom>
        </p:spPr>
        <p:txBody>
          <a:bodyPr vert="horz" wrap="square" lIns="0" tIns="12700" rIns="0" bIns="0" rtlCol="0" anchor="b">
            <a:spAutoFit/>
          </a:bodyPr>
          <a:lstStyle>
            <a:lvl1pPr>
              <a:defRPr sz="3600" b="0" i="0">
                <a:solidFill>
                  <a:schemeClr val="bg1"/>
                </a:solidFill>
                <a:latin typeface="Arial"/>
                <a:ea typeface="+mj-ea"/>
                <a:cs typeface="Arial"/>
              </a:defRPr>
            </a:lvl1pPr>
          </a:lstStyle>
          <a:p>
            <a:pPr marL="12700">
              <a:spcBef>
                <a:spcPts val="100"/>
              </a:spcBef>
            </a:pPr>
            <a:r>
              <a:rPr lang="en-US" sz="2800" kern="0" dirty="0"/>
              <a:t>Community Facilities Programs Support  Transportation Infrastructure </a:t>
            </a:r>
          </a:p>
        </p:txBody>
      </p:sp>
      <p:sp>
        <p:nvSpPr>
          <p:cNvPr id="7" name="Rectangle 6">
            <a:extLst>
              <a:ext uri="{FF2B5EF4-FFF2-40B4-BE49-F238E27FC236}">
                <a16:creationId xmlns:a16="http://schemas.microsoft.com/office/drawing/2014/main" id="{0CB00ABC-767E-4735-83B0-A0766BF78D6F}"/>
              </a:ext>
            </a:extLst>
          </p:cNvPr>
          <p:cNvSpPr/>
          <p:nvPr/>
        </p:nvSpPr>
        <p:spPr>
          <a:xfrm>
            <a:off x="685800" y="2133600"/>
            <a:ext cx="6019800" cy="4114800"/>
          </a:xfrm>
          <a:prstGeom prst="rect">
            <a:avLst/>
          </a:prstGeom>
        </p:spPr>
        <p:txBody>
          <a:bodyPr wrap="square">
            <a:spAutoFit/>
          </a:bodyPr>
          <a:lstStyle/>
          <a:p>
            <a:r>
              <a:rPr lang="en-US" dirty="0">
                <a:solidFill>
                  <a:schemeClr val="bg1"/>
                </a:solidFill>
              </a:rPr>
              <a:t>America’s rural communities are an important link in the nation’s transportation network. Coast-to-coast, border-to-border, city-to-city, and farm-to-market, rural transportation systems connect our country. </a:t>
            </a:r>
          </a:p>
          <a:p>
            <a:endParaRPr lang="en-US" dirty="0">
              <a:solidFill>
                <a:schemeClr val="bg1"/>
              </a:solidFill>
            </a:endParaRPr>
          </a:p>
          <a:p>
            <a:r>
              <a:rPr lang="en-US" dirty="0">
                <a:solidFill>
                  <a:schemeClr val="bg1"/>
                </a:solidFill>
              </a:rPr>
              <a:t>USDA Rural Development’s flexible Community Facilities Programs can help bring needed resources and innovation to create a framework for rebuilding transportation infrastructure in rural America. This resource provides information on how the Community Facilities Program can support rural transportation infrastructure.</a:t>
            </a:r>
            <a:endParaRPr lang="en-US" dirty="0">
              <a:solidFill>
                <a:schemeClr val="bg1"/>
              </a:solidFill>
              <a:latin typeface="Source Sans Pro" panose="020B0503030403020204" pitchFamily="34" charset="0"/>
            </a:endParaRPr>
          </a:p>
          <a:p>
            <a:endParaRPr lang="en-US" dirty="0">
              <a:solidFill>
                <a:schemeClr val="bg1"/>
              </a:solidFill>
            </a:endParaRPr>
          </a:p>
          <a:p>
            <a:r>
              <a:rPr lang="en-US" dirty="0">
                <a:solidFill>
                  <a:schemeClr val="bg1"/>
                </a:solidFill>
              </a:rPr>
              <a:t>https://www.rd.usda.gov/programs-services/all-programs/community-facilities-programs</a:t>
            </a:r>
          </a:p>
        </p:txBody>
      </p:sp>
      <p:pic>
        <p:nvPicPr>
          <p:cNvPr id="8" name="Picture 7">
            <a:extLst>
              <a:ext uri="{FF2B5EF4-FFF2-40B4-BE49-F238E27FC236}">
                <a16:creationId xmlns:a16="http://schemas.microsoft.com/office/drawing/2014/main" id="{1F767BBF-5ADE-4074-AB3B-27350DC8DCA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5188226" cy="4495800"/>
          </a:xfrm>
          <a:prstGeom prst="rect">
            <a:avLst/>
          </a:prstGeom>
          <a:noFill/>
          <a:ln>
            <a:noFill/>
          </a:ln>
        </p:spPr>
      </p:pic>
    </p:spTree>
    <p:extLst>
      <p:ext uri="{BB962C8B-B14F-4D97-AF65-F5344CB8AC3E}">
        <p14:creationId xmlns:p14="http://schemas.microsoft.com/office/powerpoint/2010/main" val="414873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9346096" y="4419600"/>
            <a:ext cx="2819400" cy="2209800"/>
          </a:xfrm>
        </p:spPr>
        <p:txBody>
          <a:bodyPr>
            <a:normAutofit/>
          </a:bodyPr>
          <a:lstStyle/>
          <a:p>
            <a:r>
              <a:rPr lang="en-US" sz="1800" dirty="0"/>
              <a:t>Community Facilities</a:t>
            </a:r>
            <a:br>
              <a:rPr lang="en-US" sz="1800" dirty="0"/>
            </a:br>
            <a:r>
              <a:rPr lang="en-US" sz="1800" dirty="0"/>
              <a:t>Direct Loan Program</a:t>
            </a:r>
            <a:br>
              <a:rPr lang="en-US" sz="1800" dirty="0"/>
            </a:br>
            <a:r>
              <a:rPr lang="en-US" sz="2400" dirty="0"/>
              <a:t>Guidance Book </a:t>
            </a:r>
            <a:br>
              <a:rPr lang="en-US" sz="2400" dirty="0"/>
            </a:br>
            <a:r>
              <a:rPr lang="en-US" sz="2400" dirty="0"/>
              <a:t>for Applicants</a:t>
            </a:r>
            <a:br>
              <a:rPr lang="en-US" sz="2400" dirty="0"/>
            </a:br>
            <a:br>
              <a:rPr lang="en-US" sz="2400" dirty="0"/>
            </a:br>
            <a:r>
              <a:rPr lang="en-US" sz="1400" dirty="0"/>
              <a:t>Together, America Prospers</a:t>
            </a:r>
            <a:endParaRPr lang="en-US" sz="1800" dirty="0"/>
          </a:p>
        </p:txBody>
      </p:sp>
      <p:sp>
        <p:nvSpPr>
          <p:cNvPr id="3" name="object 3">
            <a:extLst>
              <a:ext uri="{FF2B5EF4-FFF2-40B4-BE49-F238E27FC236}">
                <a16:creationId xmlns:a16="http://schemas.microsoft.com/office/drawing/2014/main" id="{B98048DF-E170-4519-A3A6-5498F712EA62}"/>
              </a:ext>
            </a:extLst>
          </p:cNvPr>
          <p:cNvSpPr txBox="1">
            <a:spLocks/>
          </p:cNvSpPr>
          <p:nvPr/>
        </p:nvSpPr>
        <p:spPr>
          <a:xfrm>
            <a:off x="238539" y="642923"/>
            <a:ext cx="6248400" cy="874598"/>
          </a:xfrm>
          <a:prstGeom prst="rect">
            <a:avLst/>
          </a:prstGeom>
        </p:spPr>
        <p:txBody>
          <a:bodyPr vert="horz" wrap="square" lIns="0" tIns="12700" rIns="0" bIns="0" rtlCol="0" anchor="b">
            <a:spAutoFit/>
          </a:bodyPr>
          <a:lstStyle>
            <a:lvl1pPr>
              <a:defRPr sz="3600" b="0" i="0">
                <a:solidFill>
                  <a:schemeClr val="bg1"/>
                </a:solidFill>
                <a:latin typeface="Arial"/>
                <a:ea typeface="+mj-ea"/>
                <a:cs typeface="Arial"/>
              </a:defRPr>
            </a:lvl1pPr>
          </a:lstStyle>
          <a:p>
            <a:pPr marL="12700">
              <a:spcBef>
                <a:spcPts val="100"/>
              </a:spcBef>
            </a:pPr>
            <a:r>
              <a:rPr lang="en-US" sz="2800" kern="0" dirty="0"/>
              <a:t>Community Facilities Direct Loan Program Guidance Book for Applicants</a:t>
            </a:r>
          </a:p>
        </p:txBody>
      </p:sp>
      <p:sp>
        <p:nvSpPr>
          <p:cNvPr id="4" name="Rectangle 3">
            <a:extLst>
              <a:ext uri="{FF2B5EF4-FFF2-40B4-BE49-F238E27FC236}">
                <a16:creationId xmlns:a16="http://schemas.microsoft.com/office/drawing/2014/main" id="{0106F748-58F4-43CE-8866-2FB4699495E2}"/>
              </a:ext>
            </a:extLst>
          </p:cNvPr>
          <p:cNvSpPr/>
          <p:nvPr/>
        </p:nvSpPr>
        <p:spPr>
          <a:xfrm>
            <a:off x="314738" y="1905000"/>
            <a:ext cx="6390861" cy="2862322"/>
          </a:xfrm>
          <a:prstGeom prst="rect">
            <a:avLst/>
          </a:prstGeom>
        </p:spPr>
        <p:txBody>
          <a:bodyPr wrap="square">
            <a:spAutoFit/>
          </a:bodyPr>
          <a:lstStyle/>
          <a:p>
            <a:r>
              <a:rPr lang="en-US" dirty="0">
                <a:solidFill>
                  <a:schemeClr val="bg1"/>
                </a:solidFill>
                <a:latin typeface="Source Sans Pro" panose="020B0503030403020204" pitchFamily="34" charset="0"/>
              </a:rPr>
              <a:t>Community Facilities Direct Loan Program Guidance Book for Applicants is a step by step guide to help applicants apply for a Community Facilities Direct loan.</a:t>
            </a:r>
          </a:p>
          <a:p>
            <a:endParaRPr lang="en-US" dirty="0">
              <a:solidFill>
                <a:schemeClr val="bg1"/>
              </a:solidFill>
              <a:latin typeface="Source Sans Pro" panose="020B0503030403020204" pitchFamily="34" charset="0"/>
            </a:endParaRPr>
          </a:p>
          <a:p>
            <a:r>
              <a:rPr lang="en-US" dirty="0">
                <a:solidFill>
                  <a:schemeClr val="bg1"/>
                </a:solidFill>
                <a:latin typeface="Source Sans Pro" panose="020B0503030403020204" pitchFamily="34" charset="0"/>
              </a:rPr>
              <a:t>This guide book outlines the application process, financial feasibility requirements, construction and closing of an essential community facility for small towns and rural areas.</a:t>
            </a:r>
          </a:p>
          <a:p>
            <a:endParaRPr lang="en-US" dirty="0">
              <a:solidFill>
                <a:schemeClr val="bg1"/>
              </a:solidFill>
              <a:latin typeface="Source Sans Pro" panose="020B0503030403020204" pitchFamily="34" charset="0"/>
            </a:endParaRPr>
          </a:p>
          <a:p>
            <a:r>
              <a:rPr lang="en-US" dirty="0">
                <a:solidFill>
                  <a:schemeClr val="bg1"/>
                </a:solidFill>
              </a:rPr>
              <a:t>https://www.rd.usda.gov/programs-services/all-programs/community-facilities-programs</a:t>
            </a:r>
          </a:p>
        </p:txBody>
      </p:sp>
      <p:pic>
        <p:nvPicPr>
          <p:cNvPr id="5" name="Picture 4">
            <a:extLst>
              <a:ext uri="{FF2B5EF4-FFF2-40B4-BE49-F238E27FC236}">
                <a16:creationId xmlns:a16="http://schemas.microsoft.com/office/drawing/2014/main" id="{504D70FF-04FD-4FFF-921C-0D3A14B18329}"/>
              </a:ext>
            </a:extLst>
          </p:cNvPr>
          <p:cNvPicPr/>
          <p:nvPr/>
        </p:nvPicPr>
        <p:blipFill>
          <a:blip r:embed="rId3"/>
          <a:stretch>
            <a:fillRect/>
          </a:stretch>
        </p:blipFill>
        <p:spPr>
          <a:xfrm>
            <a:off x="6937511" y="9939"/>
            <a:ext cx="5257801" cy="4562061"/>
          </a:xfrm>
          <a:prstGeom prst="rect">
            <a:avLst/>
          </a:prstGeom>
        </p:spPr>
      </p:pic>
    </p:spTree>
    <p:extLst>
      <p:ext uri="{BB962C8B-B14F-4D97-AF65-F5344CB8AC3E}">
        <p14:creationId xmlns:p14="http://schemas.microsoft.com/office/powerpoint/2010/main" val="322159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79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77698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Rural Development – Mission </a:t>
            </a:r>
            <a:endParaRPr sz="2800" dirty="0"/>
          </a:p>
        </p:txBody>
      </p:sp>
      <p:sp>
        <p:nvSpPr>
          <p:cNvPr id="5" name="object 5"/>
          <p:cNvSpPr txBox="1"/>
          <p:nvPr/>
        </p:nvSpPr>
        <p:spPr>
          <a:xfrm>
            <a:off x="916938" y="1867840"/>
            <a:ext cx="10894061" cy="3744615"/>
          </a:xfrm>
          <a:prstGeom prst="rect">
            <a:avLst/>
          </a:prstGeom>
        </p:spPr>
        <p:txBody>
          <a:bodyPr vert="horz" wrap="square" lIns="0" tIns="119380" rIns="0" bIns="0" rtlCol="0">
            <a:spAutoFit/>
          </a:bodyPr>
          <a:lstStyle/>
          <a:p>
            <a:pPr marL="241300" indent="-228600">
              <a:lnSpc>
                <a:spcPct val="100000"/>
              </a:lnSpc>
              <a:spcBef>
                <a:spcPts val="940"/>
              </a:spcBef>
              <a:buChar char="•"/>
              <a:tabLst>
                <a:tab pos="240665" algn="l"/>
                <a:tab pos="241300" algn="l"/>
              </a:tabLst>
            </a:pPr>
            <a:r>
              <a:rPr lang="en-US" dirty="0">
                <a:latin typeface="Arial"/>
                <a:cs typeface="Arial"/>
              </a:rPr>
              <a:t>Rural Development is a mission area within USDA that is the only Agency in the U.S. Federal government with the primary responsibility of serving rural America.  Rural Development’s mission is to create economic prosperity and improve the quality of life in rural America.</a:t>
            </a: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r>
              <a:rPr lang="en-US" dirty="0">
                <a:latin typeface="Arial"/>
                <a:cs typeface="Arial"/>
              </a:rPr>
              <a:t>Rural Development remains focused on helping rural communities build robust and sustainable economies.  Rural Development programs can literally help build a community from the ground up by providing access to capital and funding for critical community infrastructure to attract new business, quality jobs and spur economic growth.</a:t>
            </a:r>
          </a:p>
          <a:p>
            <a:pPr marL="241300" indent="-228600">
              <a:lnSpc>
                <a:spcPct val="100000"/>
              </a:lnSpc>
              <a:spcBef>
                <a:spcPts val="940"/>
              </a:spcBef>
              <a:buChar char="•"/>
              <a:tabLst>
                <a:tab pos="240665" algn="l"/>
                <a:tab pos="241300" algn="l"/>
              </a:tabLst>
            </a:pPr>
            <a:endParaRPr lang="en-US" dirty="0">
              <a:latin typeface="Arial"/>
              <a:cs typeface="Arial"/>
            </a:endParaRPr>
          </a:p>
          <a:p>
            <a:pPr marL="12700">
              <a:lnSpc>
                <a:spcPct val="100000"/>
              </a:lnSpc>
              <a:spcBef>
                <a:spcPts val="940"/>
              </a:spcBef>
              <a:tabLst>
                <a:tab pos="240665" algn="l"/>
                <a:tab pos="241300" algn="l"/>
              </a:tabLst>
            </a:pPr>
            <a:endParaRPr lang="en-US" dirty="0">
              <a:latin typeface="Arial"/>
              <a:cs typeface="Arial"/>
            </a:endParaRPr>
          </a:p>
          <a:p>
            <a:pPr marL="241300" indent="-228600">
              <a:lnSpc>
                <a:spcPct val="100000"/>
              </a:lnSpc>
              <a:spcBef>
                <a:spcPts val="940"/>
              </a:spcBef>
              <a:buChar char="•"/>
              <a:tabLst>
                <a:tab pos="240665" algn="l"/>
                <a:tab pos="241300" algn="l"/>
              </a:tabLst>
            </a:pPr>
            <a:endParaRPr sz="1800" dirty="0">
              <a:latin typeface="Arial"/>
              <a:cs typeface="Arial"/>
            </a:endParaRPr>
          </a:p>
        </p:txBody>
      </p:sp>
    </p:spTree>
    <p:extLst>
      <p:ext uri="{BB962C8B-B14F-4D97-AF65-F5344CB8AC3E}">
        <p14:creationId xmlns:p14="http://schemas.microsoft.com/office/powerpoint/2010/main" val="2309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Offices</a:t>
            </a:r>
          </a:p>
        </p:txBody>
      </p:sp>
      <p:graphicFrame>
        <p:nvGraphicFramePr>
          <p:cNvPr id="5" name="Diagram 4">
            <a:extLst>
              <a:ext uri="{FF2B5EF4-FFF2-40B4-BE49-F238E27FC236}">
                <a16:creationId xmlns:a16="http://schemas.microsoft.com/office/drawing/2014/main" id="{742DC147-0FF2-4EE9-A810-50E497C80F89}"/>
              </a:ext>
            </a:extLst>
          </p:cNvPr>
          <p:cNvGraphicFramePr/>
          <p:nvPr/>
        </p:nvGraphicFramePr>
        <p:xfrm>
          <a:off x="1734207" y="2017986"/>
          <a:ext cx="8723585" cy="4293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98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Offices</a:t>
            </a:r>
          </a:p>
        </p:txBody>
      </p:sp>
      <p:pic>
        <p:nvPicPr>
          <p:cNvPr id="7" name="Picture 6">
            <a:extLst>
              <a:ext uri="{FF2B5EF4-FFF2-40B4-BE49-F238E27FC236}">
                <a16:creationId xmlns:a16="http://schemas.microsoft.com/office/drawing/2014/main" id="{E595F06D-F610-454B-9407-7308935B9486}"/>
              </a:ext>
            </a:extLst>
          </p:cNvPr>
          <p:cNvPicPr>
            <a:picLocks noChangeAspect="1"/>
          </p:cNvPicPr>
          <p:nvPr/>
        </p:nvPicPr>
        <p:blipFill>
          <a:blip r:embed="rId3"/>
          <a:stretch>
            <a:fillRect/>
          </a:stretch>
        </p:blipFill>
        <p:spPr>
          <a:xfrm>
            <a:off x="4987355" y="1998308"/>
            <a:ext cx="6620148" cy="4741357"/>
          </a:xfrm>
          <a:prstGeom prst="rect">
            <a:avLst/>
          </a:prstGeom>
        </p:spPr>
      </p:pic>
      <p:sp>
        <p:nvSpPr>
          <p:cNvPr id="8" name="object 4">
            <a:extLst>
              <a:ext uri="{FF2B5EF4-FFF2-40B4-BE49-F238E27FC236}">
                <a16:creationId xmlns:a16="http://schemas.microsoft.com/office/drawing/2014/main" id="{EE4F451F-897A-46C0-9782-6DBB73E549AC}"/>
              </a:ext>
            </a:extLst>
          </p:cNvPr>
          <p:cNvSpPr txBox="1"/>
          <p:nvPr/>
        </p:nvSpPr>
        <p:spPr>
          <a:xfrm>
            <a:off x="1029652" y="3111534"/>
            <a:ext cx="3824604" cy="2185214"/>
          </a:xfrm>
          <a:prstGeom prst="rect">
            <a:avLst/>
          </a:prstGeom>
        </p:spPr>
        <p:txBody>
          <a:bodyPr vert="horz" wrap="square" lIns="0" tIns="0" rIns="0" bIns="0" rtlCol="0">
            <a:spAutoFit/>
          </a:bodyPr>
          <a:lstStyle/>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a:t>
            </a:r>
            <a:r>
              <a:rPr sz="2800" spc="-27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6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g</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ns</a:t>
            </a: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47</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S</a:t>
            </a:r>
            <a:r>
              <a:rPr sz="2800" spc="-4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at</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400</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 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1 </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tiona</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l</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in DC</a:t>
            </a:r>
          </a:p>
        </p:txBody>
      </p:sp>
    </p:spTree>
    <p:extLst>
      <p:ext uri="{BB962C8B-B14F-4D97-AF65-F5344CB8AC3E}">
        <p14:creationId xmlns:p14="http://schemas.microsoft.com/office/powerpoint/2010/main" val="3436320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83032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Rural Transportation Infrastructure – High Priority</a:t>
            </a:r>
            <a:endParaRPr sz="2800" dirty="0"/>
          </a:p>
        </p:txBody>
      </p:sp>
      <p:sp>
        <p:nvSpPr>
          <p:cNvPr id="5" name="object 5"/>
          <p:cNvSpPr txBox="1"/>
          <p:nvPr/>
        </p:nvSpPr>
        <p:spPr>
          <a:xfrm>
            <a:off x="762000" y="2029899"/>
            <a:ext cx="10894061" cy="3998531"/>
          </a:xfrm>
          <a:prstGeom prst="rect">
            <a:avLst/>
          </a:prstGeom>
        </p:spPr>
        <p:txBody>
          <a:bodyPr vert="horz" wrap="square" lIns="0" tIns="119380" rIns="0" bIns="0" rtlCol="0">
            <a:spAutoFit/>
          </a:bodyPr>
          <a:lstStyle/>
          <a:p>
            <a:r>
              <a:rPr lang="en-US" dirty="0">
                <a:latin typeface="Arial" panose="020B0604020202020204" pitchFamily="34" charset="0"/>
                <a:cs typeface="Arial" panose="020B0604020202020204" pitchFamily="34" charset="0"/>
              </a:rPr>
              <a:t>America’s rural communities are an important linkage in the nation’s transportation network.  Coast to coast, border to border, city to city, and farm to market, rural transportation systems connect our country.  Most of the country’s food, fiber, manufactured goods – and even most of its energy – come from rural America. Therefore, investing in rural infrastructure, especially transportation infrastructure, is vital not just to the people that live there, but for every American and our overall national economy.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USDA Rural Development we recognize that robust rural transportation infrastructure can help </a:t>
            </a:r>
            <a:r>
              <a:rPr lang="en-US" b="1" i="1" dirty="0">
                <a:latin typeface="Arial" panose="020B0604020202020204" pitchFamily="34" charset="0"/>
                <a:cs typeface="Arial" panose="020B0604020202020204" pitchFamily="34" charset="0"/>
              </a:rPr>
              <a:t>increase the competitiveness of rural communities</a:t>
            </a:r>
            <a:r>
              <a:rPr lang="en-US" dirty="0">
                <a:latin typeface="Arial" panose="020B0604020202020204" pitchFamily="34" charset="0"/>
                <a:cs typeface="Arial" panose="020B0604020202020204" pitchFamily="34" charset="0"/>
              </a:rPr>
              <a:t> to attract and retain businesses and industries that provide employment and services for their residents.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Community Facilities Program, within Rural Development, can finance more than 100 different facility types, including rural transportation infrastructure such as, roads, bridges, airports, inland waterways, port and railroad related infrastructure, intermodal terminal facilities, and street improvements.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63A156-FC32-48E0-9CB5-9D4357A94B41}"/>
              </a:ext>
            </a:extLst>
          </p:cNvPr>
          <p:cNvPicPr>
            <a:picLocks noChangeAspect="1"/>
          </p:cNvPicPr>
          <p:nvPr/>
        </p:nvPicPr>
        <p:blipFill>
          <a:blip r:embed="rId3"/>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p:cNvSpPr>
          <p:nvPr/>
        </p:nvSpPr>
        <p:spPr>
          <a:xfrm>
            <a:off x="7443660" y="1303443"/>
            <a:ext cx="4622381" cy="2597439"/>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lgn="l">
              <a:spcBef>
                <a:spcPct val="0"/>
              </a:spcBef>
            </a:pPr>
            <a:r>
              <a:rPr lang="en-US" sz="2800" dirty="0">
                <a:solidFill>
                  <a:schemeClr val="bg1"/>
                </a:solidFill>
                <a:latin typeface="Arial" panose="020B0604020202020204" pitchFamily="34" charset="0"/>
                <a:ea typeface="+mj-ea"/>
                <a:cs typeface="Arial" panose="020B0604020202020204" pitchFamily="34" charset="0"/>
              </a:rPr>
              <a:t>Community Facilities</a:t>
            </a:r>
          </a:p>
        </p:txBody>
      </p:sp>
      <p:sp>
        <p:nvSpPr>
          <p:cNvPr id="8" name="TextBox 7">
            <a:extLst>
              <a:ext uri="{FF2B5EF4-FFF2-40B4-BE49-F238E27FC236}">
                <a16:creationId xmlns:a16="http://schemas.microsoft.com/office/drawing/2014/main" id="{C2248D3A-3655-46BA-84E4-FC62DD1CBE08}"/>
              </a:ext>
            </a:extLst>
          </p:cNvPr>
          <p:cNvSpPr txBox="1"/>
          <p:nvPr/>
        </p:nvSpPr>
        <p:spPr>
          <a:xfrm>
            <a:off x="7443660" y="2394271"/>
            <a:ext cx="3955168" cy="4770537"/>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Hospitals, health clinics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Schools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Daycares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Fire houses, first responder vehicles and equipment</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Community centers and more.</a:t>
            </a: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spTree>
    <p:extLst>
      <p:ext uri="{BB962C8B-B14F-4D97-AF65-F5344CB8AC3E}">
        <p14:creationId xmlns:p14="http://schemas.microsoft.com/office/powerpoint/2010/main" val="406006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77698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Programs Overview</a:t>
            </a:r>
            <a:endParaRPr sz="2800" dirty="0"/>
          </a:p>
        </p:txBody>
      </p:sp>
      <p:sp>
        <p:nvSpPr>
          <p:cNvPr id="5" name="object 5"/>
          <p:cNvSpPr txBox="1"/>
          <p:nvPr/>
        </p:nvSpPr>
        <p:spPr>
          <a:xfrm>
            <a:off x="427544" y="2072542"/>
            <a:ext cx="6781800" cy="3821559"/>
          </a:xfrm>
          <a:prstGeom prst="rect">
            <a:avLst/>
          </a:prstGeom>
        </p:spPr>
        <p:txBody>
          <a:bodyPr vert="horz" wrap="square" lIns="0" tIns="119380" rIns="0" bIns="0" rtlCol="0">
            <a:spAutoFit/>
          </a:bodyPr>
          <a:lstStyle/>
          <a:p>
            <a:pPr marL="298450" indent="-285750">
              <a:lnSpc>
                <a:spcPct val="100000"/>
              </a:lnSpc>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Direct loans, loan guarantees and grants to develop or improve essential public services and facilities in communities of &lt;20,000 for Direct loans and &lt;50,000 for Guaranteed loans.</a:t>
            </a:r>
          </a:p>
          <a:p>
            <a:pPr marL="12700">
              <a:lnSpc>
                <a:spcPct val="100000"/>
              </a:lnSpc>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298450" indent="-285750">
              <a:spcBef>
                <a:spcPts val="60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Eligible Applicants: Public Bodies, Non Profits, Indian Tribes</a:t>
            </a:r>
          </a:p>
          <a:p>
            <a:pPr marL="927100" lvl="2">
              <a:spcBef>
                <a:spcPts val="600"/>
              </a:spcBef>
              <a:tabLst>
                <a:tab pos="240665" algn="l"/>
                <a:tab pos="241300" algn="l"/>
              </a:tabLst>
            </a:pPr>
            <a:endParaRPr lang="en-US" dirty="0">
              <a:latin typeface="Arial" panose="020B0604020202020204" pitchFamily="34" charset="0"/>
              <a:cs typeface="Arial" panose="020B0604020202020204" pitchFamily="34" charset="0"/>
            </a:endParaRPr>
          </a:p>
          <a:p>
            <a:pPr marL="298450" indent="-285750">
              <a:spcBef>
                <a:spcPts val="60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Eligible Purposes: </a:t>
            </a:r>
          </a:p>
          <a:p>
            <a:pPr marL="12700">
              <a:spcBef>
                <a:spcPts val="600"/>
              </a:spcBef>
              <a:tabLst>
                <a:tab pos="240665" algn="l"/>
                <a:tab pos="241300" algn="l"/>
              </a:tabLst>
            </a:pPr>
            <a:r>
              <a:rPr lang="en-US" dirty="0">
                <a:latin typeface="Arial" panose="020B0604020202020204" pitchFamily="34" charset="0"/>
                <a:cs typeface="Arial" panose="020B0604020202020204" pitchFamily="34" charset="0"/>
              </a:rPr>
              <a:t>	 Construct, expand, renovate, or improve facilities</a:t>
            </a:r>
          </a:p>
          <a:p>
            <a:pPr marL="12700">
              <a:spcBef>
                <a:spcPts val="600"/>
              </a:spcBef>
              <a:tabLst>
                <a:tab pos="240665" algn="l"/>
                <a:tab pos="241300" algn="l"/>
              </a:tabLst>
            </a:pPr>
            <a:r>
              <a:rPr lang="en-US" dirty="0">
                <a:latin typeface="Arial" panose="020B0604020202020204" pitchFamily="34" charset="0"/>
                <a:cs typeface="Arial" panose="020B0604020202020204" pitchFamily="34" charset="0"/>
              </a:rPr>
              <a:t>	 Purchase </a:t>
            </a:r>
            <a:r>
              <a:rPr lang="en-US">
                <a:latin typeface="Arial" panose="020B0604020202020204" pitchFamily="34" charset="0"/>
                <a:cs typeface="Arial" panose="020B0604020202020204" pitchFamily="34" charset="0"/>
              </a:rPr>
              <a:t>vehicles and </a:t>
            </a:r>
            <a:r>
              <a:rPr lang="en-US" dirty="0">
                <a:latin typeface="Arial" panose="020B0604020202020204" pitchFamily="34" charset="0"/>
                <a:cs typeface="Arial" panose="020B0604020202020204" pitchFamily="34" charset="0"/>
              </a:rPr>
              <a:t>major equipment</a:t>
            </a:r>
          </a:p>
          <a:p>
            <a:pPr marL="12700">
              <a:spcBef>
                <a:spcPts val="600"/>
              </a:spcBef>
              <a:tabLst>
                <a:tab pos="240665" algn="l"/>
                <a:tab pos="241300" algn="l"/>
              </a:tabLst>
            </a:pPr>
            <a:r>
              <a:rPr lang="en-US" dirty="0">
                <a:latin typeface="Arial" panose="020B0604020202020204" pitchFamily="34" charset="0"/>
                <a:cs typeface="Arial" panose="020B0604020202020204" pitchFamily="34" charset="0"/>
              </a:rPr>
              <a:t>	 Refinance debt when &lt;50% of total project costs</a:t>
            </a:r>
          </a:p>
          <a:p>
            <a:pPr marL="12700">
              <a:spcBef>
                <a:spcPts val="600"/>
              </a:spcBef>
              <a:tabLst>
                <a:tab pos="240665" algn="l"/>
                <a:tab pos="241300" algn="l"/>
              </a:tabLst>
            </a:pPr>
            <a:r>
              <a:rPr lang="en-US" dirty="0">
                <a:latin typeface="Arial" panose="020B0604020202020204" pitchFamily="34" charset="0"/>
                <a:cs typeface="Arial" panose="020B0604020202020204" pitchFamily="34" charset="0"/>
              </a:rPr>
              <a:t>		 Associated project expenses 	</a:t>
            </a:r>
            <a:endParaRPr lang="en-US" dirty="0">
              <a:latin typeface="Arial"/>
              <a:cs typeface="Arial"/>
            </a:endParaRPr>
          </a:p>
        </p:txBody>
      </p:sp>
      <p:pic>
        <p:nvPicPr>
          <p:cNvPr id="6" name="Picture 5">
            <a:extLst>
              <a:ext uri="{FF2B5EF4-FFF2-40B4-BE49-F238E27FC236}">
                <a16:creationId xmlns:a16="http://schemas.microsoft.com/office/drawing/2014/main" id="{481E2376-1037-4157-A39A-28ED150E5B0A}"/>
              </a:ext>
            </a:extLst>
          </p:cNvPr>
          <p:cNvPicPr>
            <a:picLocks noChangeAspect="1"/>
          </p:cNvPicPr>
          <p:nvPr/>
        </p:nvPicPr>
        <p:blipFill>
          <a:blip r:embed="rId4"/>
          <a:stretch>
            <a:fillRect/>
          </a:stretch>
        </p:blipFill>
        <p:spPr>
          <a:xfrm>
            <a:off x="8835904" y="2224177"/>
            <a:ext cx="3278248" cy="2195423"/>
          </a:xfrm>
          <a:prstGeom prst="rect">
            <a:avLst/>
          </a:prstGeom>
        </p:spPr>
      </p:pic>
      <p:pic>
        <p:nvPicPr>
          <p:cNvPr id="7" name="Picture 6">
            <a:extLst>
              <a:ext uri="{FF2B5EF4-FFF2-40B4-BE49-F238E27FC236}">
                <a16:creationId xmlns:a16="http://schemas.microsoft.com/office/drawing/2014/main" id="{BD2C691D-453C-46EE-A9E7-D6D5CB473A78}"/>
              </a:ext>
            </a:extLst>
          </p:cNvPr>
          <p:cNvPicPr>
            <a:picLocks noChangeAspect="1"/>
          </p:cNvPicPr>
          <p:nvPr/>
        </p:nvPicPr>
        <p:blipFill>
          <a:blip r:embed="rId5"/>
          <a:stretch>
            <a:fillRect/>
          </a:stretch>
        </p:blipFill>
        <p:spPr>
          <a:xfrm>
            <a:off x="8835904" y="4346340"/>
            <a:ext cx="3278248" cy="2019764"/>
          </a:xfrm>
          <a:prstGeom prst="rect">
            <a:avLst/>
          </a:prstGeom>
        </p:spPr>
      </p:pic>
      <p:pic>
        <p:nvPicPr>
          <p:cNvPr id="8" name="Picture 7">
            <a:extLst>
              <a:ext uri="{FF2B5EF4-FFF2-40B4-BE49-F238E27FC236}">
                <a16:creationId xmlns:a16="http://schemas.microsoft.com/office/drawing/2014/main" id="{BC061180-4A62-4C8D-A2DB-742E80F6B408}"/>
              </a:ext>
            </a:extLst>
          </p:cNvPr>
          <p:cNvPicPr>
            <a:picLocks noChangeAspect="1"/>
          </p:cNvPicPr>
          <p:nvPr/>
        </p:nvPicPr>
        <p:blipFill>
          <a:blip r:embed="rId6"/>
          <a:stretch>
            <a:fillRect/>
          </a:stretch>
        </p:blipFill>
        <p:spPr>
          <a:xfrm>
            <a:off x="5867400" y="4333800"/>
            <a:ext cx="3046352" cy="2036403"/>
          </a:xfrm>
          <a:prstGeom prst="rect">
            <a:avLst/>
          </a:prstGeom>
        </p:spPr>
      </p:pic>
    </p:spTree>
    <p:extLst>
      <p:ext uri="{BB962C8B-B14F-4D97-AF65-F5344CB8AC3E}">
        <p14:creationId xmlns:p14="http://schemas.microsoft.com/office/powerpoint/2010/main" val="402953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77698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Programs Overview</a:t>
            </a:r>
            <a:endParaRPr sz="2800" dirty="0"/>
          </a:p>
        </p:txBody>
      </p:sp>
      <p:sp>
        <p:nvSpPr>
          <p:cNvPr id="5" name="object 5"/>
          <p:cNvSpPr txBox="1"/>
          <p:nvPr/>
        </p:nvSpPr>
        <p:spPr>
          <a:xfrm>
            <a:off x="916938" y="1867840"/>
            <a:ext cx="10894061" cy="4321696"/>
          </a:xfrm>
          <a:prstGeom prst="rect">
            <a:avLst/>
          </a:prstGeom>
        </p:spPr>
        <p:txBody>
          <a:bodyPr vert="horz" wrap="square" lIns="0" tIns="119380" rIns="0" bIns="0" rtlCol="0">
            <a:spAutoFit/>
          </a:bodyPr>
          <a:lstStyle/>
          <a:p>
            <a:pPr marL="469900" lvl="1">
              <a:spcBef>
                <a:spcPts val="940"/>
              </a:spcBef>
              <a:tabLst>
                <a:tab pos="240665" algn="l"/>
                <a:tab pos="241300" algn="l"/>
              </a:tabLst>
            </a:pPr>
            <a:r>
              <a:rPr lang="en-US" b="1" dirty="0">
                <a:latin typeface="Arial" panose="020B0604020202020204" pitchFamily="34" charset="0"/>
                <a:cs typeface="Arial" panose="020B0604020202020204" pitchFamily="34" charset="0"/>
              </a:rPr>
              <a:t>CF Direct Loan Rates and Terms</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Interest rates currently at 2.375% (Interest rates changed quarterly)</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40 year term or useful life</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Adequate security to protect the interest of the Govt</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Repayment ability/feasibility </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Unable to obtain other commercial credit</a:t>
            </a:r>
          </a:p>
        </p:txBody>
      </p:sp>
    </p:spTree>
    <p:extLst>
      <p:ext uri="{BB962C8B-B14F-4D97-AF65-F5344CB8AC3E}">
        <p14:creationId xmlns:p14="http://schemas.microsoft.com/office/powerpoint/2010/main" val="339287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7653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12192000" cy="1750695"/>
          </a:xfrm>
          <a:custGeom>
            <a:avLst/>
            <a:gdLst/>
            <a:ahLst/>
            <a:cxnLst/>
            <a:rect l="l" t="t" r="r" b="b"/>
            <a:pathLst>
              <a:path w="12192000" h="1750695">
                <a:moveTo>
                  <a:pt x="0" y="0"/>
                </a:moveTo>
                <a:lnTo>
                  <a:pt x="12192000" y="0"/>
                </a:lnTo>
                <a:lnTo>
                  <a:pt x="12192000" y="1750263"/>
                </a:lnTo>
                <a:lnTo>
                  <a:pt x="0" y="1750263"/>
                </a:lnTo>
                <a:lnTo>
                  <a:pt x="0" y="0"/>
                </a:lnTo>
                <a:close/>
              </a:path>
            </a:pathLst>
          </a:custGeom>
          <a:solidFill>
            <a:srgbClr val="16254C">
              <a:alpha val="59999"/>
            </a:srgbClr>
          </a:solidFill>
        </p:spPr>
        <p:txBody>
          <a:bodyPr wrap="square" lIns="0" tIns="0" rIns="0" bIns="0" rtlCol="0"/>
          <a:lstStyle/>
          <a:p>
            <a:endParaRPr/>
          </a:p>
        </p:txBody>
      </p:sp>
      <p:sp>
        <p:nvSpPr>
          <p:cNvPr id="4" name="object 4"/>
          <p:cNvSpPr txBox="1">
            <a:spLocks noGrp="1"/>
          </p:cNvSpPr>
          <p:nvPr>
            <p:ph type="title"/>
          </p:nvPr>
        </p:nvSpPr>
        <p:spPr>
          <a:xfrm>
            <a:off x="916939" y="832611"/>
            <a:ext cx="7769861" cy="443711"/>
          </a:xfrm>
          <a:prstGeom prst="rect">
            <a:avLst/>
          </a:prstGeom>
        </p:spPr>
        <p:txBody>
          <a:bodyPr vert="horz" wrap="square" lIns="0" tIns="12700" rIns="0" bIns="0" rtlCol="0">
            <a:spAutoFit/>
          </a:bodyPr>
          <a:lstStyle/>
          <a:p>
            <a:pPr marL="12700">
              <a:lnSpc>
                <a:spcPct val="100000"/>
              </a:lnSpc>
              <a:spcBef>
                <a:spcPts val="100"/>
              </a:spcBef>
            </a:pPr>
            <a:r>
              <a:rPr lang="en-US" sz="2800" dirty="0"/>
              <a:t>Community Facilities Programs Overview</a:t>
            </a:r>
            <a:endParaRPr sz="2800" dirty="0"/>
          </a:p>
        </p:txBody>
      </p:sp>
      <p:sp>
        <p:nvSpPr>
          <p:cNvPr id="5" name="object 5"/>
          <p:cNvSpPr txBox="1"/>
          <p:nvPr/>
        </p:nvSpPr>
        <p:spPr>
          <a:xfrm>
            <a:off x="916938" y="1867840"/>
            <a:ext cx="10894061" cy="4206280"/>
          </a:xfrm>
          <a:prstGeom prst="rect">
            <a:avLst/>
          </a:prstGeom>
        </p:spPr>
        <p:txBody>
          <a:bodyPr vert="horz" wrap="square" lIns="0" tIns="119380" rIns="0" bIns="0" rtlCol="0">
            <a:spAutoFit/>
          </a:bodyPr>
          <a:lstStyle/>
          <a:p>
            <a:pPr marL="469900" lvl="1">
              <a:spcBef>
                <a:spcPts val="940"/>
              </a:spcBef>
              <a:tabLst>
                <a:tab pos="240665" algn="l"/>
                <a:tab pos="241300" algn="l"/>
              </a:tabLst>
            </a:pPr>
            <a:r>
              <a:rPr lang="en-US" b="1" dirty="0">
                <a:latin typeface="Arial" panose="020B0604020202020204" pitchFamily="34" charset="0"/>
                <a:cs typeface="Arial" panose="020B0604020202020204" pitchFamily="34" charset="0"/>
              </a:rPr>
              <a:t>CF Guarantee Rates, Terms, and Fees</a:t>
            </a:r>
          </a:p>
          <a:p>
            <a:pPr marL="469900" lvl="1">
              <a:spcBef>
                <a:spcPts val="940"/>
              </a:spcBef>
              <a:tabLst>
                <a:tab pos="240665" algn="l"/>
                <a:tab pos="241300" algn="l"/>
              </a:tabLst>
            </a:pPr>
            <a:endParaRPr lang="en-US" b="1" dirty="0">
              <a:latin typeface="Arial" panose="020B0604020202020204" pitchFamily="34" charset="0"/>
              <a:cs typeface="Arial" panose="020B0604020202020204" pitchFamily="34" charset="0"/>
            </a:endParaRP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Interest rate set by lender (fixed or variable)</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Term set by lender (max 40 year term or useful life)</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Adequate security to protect the interest of the Government</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Repayment ability/feasibility</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Lender must be unable to make loan without guarantee</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Up to a 90% guarantee on loss</a:t>
            </a:r>
          </a:p>
          <a:p>
            <a:pPr marL="755650" lvl="1" indent="-285750">
              <a:spcBef>
                <a:spcPts val="940"/>
              </a:spcBef>
              <a:buFont typeface="Arial" panose="020B0604020202020204" pitchFamily="34" charset="0"/>
              <a:buChar char="•"/>
              <a:tabLst>
                <a:tab pos="240665" algn="l"/>
                <a:tab pos="241300" algn="l"/>
              </a:tabLst>
            </a:pPr>
            <a:r>
              <a:rPr lang="en-US" dirty="0">
                <a:latin typeface="Arial" panose="020B0604020202020204" pitchFamily="34" charset="0"/>
                <a:cs typeface="Arial" panose="020B0604020202020204" pitchFamily="34" charset="0"/>
              </a:rPr>
              <a:t>Up front fee of 1.50% fee payable upon issuance of Loan Note Guarantee, and 0.50% annual renewal fee</a:t>
            </a:r>
          </a:p>
          <a:p>
            <a:pPr marL="469900" lvl="1">
              <a:spcBef>
                <a:spcPts val="940"/>
              </a:spcBef>
              <a:tabLst>
                <a:tab pos="240665" algn="l"/>
                <a:tab pos="241300" algn="l"/>
              </a:tabLs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272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616</TotalTime>
  <Words>947</Words>
  <Application>Microsoft Office PowerPoint</Application>
  <PresentationFormat>Widescreen</PresentationFormat>
  <Paragraphs>137</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Source Sans Pro</vt:lpstr>
      <vt:lpstr>Office Theme</vt:lpstr>
      <vt:lpstr>PowerPoint Presentation</vt:lpstr>
      <vt:lpstr>Rural Development – Mission </vt:lpstr>
      <vt:lpstr>Rural Development Offices</vt:lpstr>
      <vt:lpstr>Rural Development Offices</vt:lpstr>
      <vt:lpstr>Rural Transportation Infrastructure – High Priority</vt:lpstr>
      <vt:lpstr>PowerPoint Presentation</vt:lpstr>
      <vt:lpstr>Community Facilities Programs Overview</vt:lpstr>
      <vt:lpstr>Community Facilities Programs Overview</vt:lpstr>
      <vt:lpstr>Community Facilities Programs Overview</vt:lpstr>
      <vt:lpstr>Community Facilities Programs Overview</vt:lpstr>
      <vt:lpstr>Community Facilities Program FY 20 Appropriations </vt:lpstr>
      <vt:lpstr>Community Facilities Program Investments</vt:lpstr>
      <vt:lpstr>Community Facilities Success Story</vt:lpstr>
      <vt:lpstr>Community Facilities Programs Rural Transportation Infrastructure: Information and Guidance  Together, America Prospers</vt:lpstr>
      <vt:lpstr>Community Facilities Direct Loan Program Guidance Book  for Applicants  Together, America Prospers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Rural Development PowerPoint Template</dc:title>
  <dc:subject>PowerPoint Template</dc:subject>
  <dc:creator>United States Department of Agriculture</dc:creator>
  <cp:keywords>USDA</cp:keywords>
  <cp:lastModifiedBy>Pernell, LaVonda - RD, Washington, DC</cp:lastModifiedBy>
  <cp:revision>48</cp:revision>
  <dcterms:created xsi:type="dcterms:W3CDTF">2020-02-03T21:31:39Z</dcterms:created>
  <dcterms:modified xsi:type="dcterms:W3CDTF">2020-04-21T16:16:24Z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2019-08-01T00:00:00Z</vt:filetime>
  </property>
  <property fmtid="{D5CDD505-2E9C-101B-9397-08002B2CF9AE}" pid="3" name="Creator">
    <vt:lpwstr>PowerPoint</vt:lpwstr>
  </property>
  <property fmtid="{D5CDD505-2E9C-101B-9397-08002B2CF9AE}" pid="4" name="LastSaved">
    <vt:filetime>2020-02-03T00:00:00Z</vt:filetime>
  </property>
</Properties>
</file>