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282" r:id="rId2"/>
    <p:sldId id="378" r:id="rId3"/>
    <p:sldId id="406" r:id="rId4"/>
    <p:sldId id="404" r:id="rId5"/>
    <p:sldId id="386" r:id="rId6"/>
    <p:sldId id="295" r:id="rId7"/>
    <p:sldId id="389" r:id="rId8"/>
    <p:sldId id="361" r:id="rId9"/>
    <p:sldId id="409" r:id="rId10"/>
    <p:sldId id="410" r:id="rId11"/>
    <p:sldId id="349" r:id="rId12"/>
    <p:sldId id="390" r:id="rId13"/>
    <p:sldId id="387" r:id="rId14"/>
    <p:sldId id="397" r:id="rId15"/>
    <p:sldId id="407" r:id="rId16"/>
    <p:sldId id="408" r:id="rId17"/>
    <p:sldId id="374" r:id="rId18"/>
    <p:sldId id="299" r:id="rId19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3CEAC0-21D4-4709-964C-A8F9C6C19A6B}">
          <p14:sldIdLst>
            <p14:sldId id="282"/>
            <p14:sldId id="378"/>
            <p14:sldId id="406"/>
            <p14:sldId id="404"/>
          </p14:sldIdLst>
        </p14:section>
        <p14:section name="Untitled Section" id="{E4AFC43E-38A9-4BD7-B564-BC453052ACE9}">
          <p14:sldIdLst>
            <p14:sldId id="386"/>
            <p14:sldId id="295"/>
            <p14:sldId id="389"/>
            <p14:sldId id="361"/>
            <p14:sldId id="409"/>
            <p14:sldId id="410"/>
            <p14:sldId id="349"/>
            <p14:sldId id="390"/>
            <p14:sldId id="387"/>
            <p14:sldId id="397"/>
            <p14:sldId id="407"/>
            <p14:sldId id="408"/>
            <p14:sldId id="374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DCD"/>
    <a:srgbClr val="139BEC"/>
    <a:srgbClr val="33CC33"/>
    <a:srgbClr val="FF0000"/>
    <a:srgbClr val="818286"/>
    <a:srgbClr val="6E6F73"/>
    <a:srgbClr val="0D6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8" autoAdjust="0"/>
    <p:restoredTop sz="80146" autoAdjust="0"/>
  </p:normalViewPr>
  <p:slideViewPr>
    <p:cSldViewPr snapToGrid="0">
      <p:cViewPr varScale="1">
        <p:scale>
          <a:sx n="81" d="100"/>
          <a:sy n="81" d="100"/>
        </p:scale>
        <p:origin x="52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E3CBAE2-074A-4E4C-AFF6-06063580BF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9564A6A6-B6BD-4BC2-AA4D-5220EA4E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4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A35820C-E2DE-4D77-A816-F010D1D4D9C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5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F42E211-F34B-41F5-BCDD-146ED7942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E211-F34B-41F5-BCDD-146ED79426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E211-F34B-41F5-BCDD-146ED79426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8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E211-F34B-41F5-BCDD-146ED79426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Hybrid 5-4-3 Lane Section</a:t>
            </a:r>
          </a:p>
          <a:p>
            <a:r>
              <a:rPr lang="en-US" dirty="0"/>
              <a:t>On-street parallel parking throughout corridor</a:t>
            </a:r>
          </a:p>
          <a:p>
            <a:r>
              <a:rPr lang="en-US" dirty="0"/>
              <a:t>Improve sidewalk widths and ADA compliance</a:t>
            </a:r>
          </a:p>
          <a:p>
            <a:r>
              <a:rPr lang="en-US" dirty="0"/>
              <a:t>Potential system impacts as trips could be diverted to other corridors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2E211-F34B-41F5-BCDD-146ED79426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E211-F34B-41F5-BCDD-146ED79426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E211-F34B-41F5-BCDD-146ED79426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7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E211-F34B-41F5-BCDD-146ED79426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A8AE0-92E4-48A4-BB79-0B04B76C89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9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2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156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1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9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7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5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1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AF-1E08-4556-A184-EC853D1952E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FBD4-BB0E-472A-9999-BAE7E4C5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7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7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4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8856" y="936917"/>
            <a:ext cx="9150926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Fargo Main Avenue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200" b="1" i="1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WGA * October 1, 2019</a:t>
            </a:r>
          </a:p>
        </p:txBody>
      </p:sp>
    </p:spTree>
    <p:extLst>
      <p:ext uri="{BB962C8B-B14F-4D97-AF65-F5344CB8AC3E}">
        <p14:creationId xmlns:p14="http://schemas.microsoft.com/office/powerpoint/2010/main" val="2763125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47750" y="295275"/>
            <a:ext cx="9848849" cy="6467475"/>
            <a:chOff x="1047750" y="295275"/>
            <a:chExt cx="9848849" cy="6467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50" y="373848"/>
              <a:ext cx="9848849" cy="638890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34125" y="295275"/>
              <a:ext cx="4248150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A3E3-60BA-4695-848E-2ACBD49C8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66" y="408218"/>
            <a:ext cx="11055134" cy="121086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latin typeface="Arial Black" panose="020B0A04020102020204" pitchFamily="34" charset="0"/>
              </a:rPr>
              <a:t>Relating the Purpose and Need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D4A49-881E-4B90-91A5-38C79972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764373"/>
            <a:ext cx="8752113" cy="1174494"/>
          </a:xfrm>
        </p:spPr>
        <p:txBody>
          <a:bodyPr>
            <a:normAutofit/>
          </a:bodyPr>
          <a:lstStyle/>
          <a:p>
            <a:r>
              <a:rPr lang="en-US" sz="3600" i="1" cap="none" dirty="0" smtClean="0"/>
              <a:t>Project goals and priorities</a:t>
            </a:r>
            <a:endParaRPr lang="en-US" sz="3600" i="1" cap="none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2AD371E-29F1-4C10-BDA4-9337EF84D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962638"/>
              </p:ext>
            </p:extLst>
          </p:nvPr>
        </p:nvGraphicFramePr>
        <p:xfrm>
          <a:off x="435429" y="1619083"/>
          <a:ext cx="11212284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3084">
                  <a:extLst>
                    <a:ext uri="{9D8B030D-6E8A-4147-A177-3AD203B41FA5}">
                      <a16:colId xmlns:a16="http://schemas.microsoft.com/office/drawing/2014/main" val="3936808941"/>
                    </a:ext>
                  </a:extLst>
                </a:gridCol>
                <a:gridCol w="3941391">
                  <a:extLst>
                    <a:ext uri="{9D8B030D-6E8A-4147-A177-3AD203B41FA5}">
                      <a16:colId xmlns:a16="http://schemas.microsoft.com/office/drawing/2014/main" val="573661538"/>
                    </a:ext>
                  </a:extLst>
                </a:gridCol>
                <a:gridCol w="847266">
                  <a:extLst>
                    <a:ext uri="{9D8B030D-6E8A-4147-A177-3AD203B41FA5}">
                      <a16:colId xmlns:a16="http://schemas.microsoft.com/office/drawing/2014/main" val="1596617873"/>
                    </a:ext>
                  </a:extLst>
                </a:gridCol>
                <a:gridCol w="777051">
                  <a:extLst>
                    <a:ext uri="{9D8B030D-6E8A-4147-A177-3AD203B41FA5}">
                      <a16:colId xmlns:a16="http://schemas.microsoft.com/office/drawing/2014/main" val="1320683423"/>
                    </a:ext>
                  </a:extLst>
                </a:gridCol>
                <a:gridCol w="795772">
                  <a:extLst>
                    <a:ext uri="{9D8B030D-6E8A-4147-A177-3AD203B41FA5}">
                      <a16:colId xmlns:a16="http://schemas.microsoft.com/office/drawing/2014/main" val="2599200089"/>
                    </a:ext>
                  </a:extLst>
                </a:gridCol>
                <a:gridCol w="814498">
                  <a:extLst>
                    <a:ext uri="{9D8B030D-6E8A-4147-A177-3AD203B41FA5}">
                      <a16:colId xmlns:a16="http://schemas.microsoft.com/office/drawing/2014/main" val="3493528657"/>
                    </a:ext>
                  </a:extLst>
                </a:gridCol>
                <a:gridCol w="833222">
                  <a:extLst>
                    <a:ext uri="{9D8B030D-6E8A-4147-A177-3AD203B41FA5}">
                      <a16:colId xmlns:a16="http://schemas.microsoft.com/office/drawing/2014/main" val="1126221976"/>
                    </a:ext>
                  </a:extLst>
                </a:gridCol>
              </a:tblGrid>
              <a:tr h="885368">
                <a:tc>
                  <a:txBody>
                    <a:bodyPr/>
                    <a:lstStyle/>
                    <a:p>
                      <a:r>
                        <a:rPr lang="en-US" sz="2400" b="1" dirty="0"/>
                        <a:t>Roadway Characteristic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What does that mean?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 Build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5-Lane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4-Lane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3-Lane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5-4-3 Hybrid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87514"/>
                  </a:ext>
                </a:extLst>
              </a:tr>
              <a:tr h="1150979">
                <a:tc>
                  <a:txBody>
                    <a:bodyPr/>
                    <a:lstStyle/>
                    <a:p>
                      <a:r>
                        <a:rPr lang="en-US" sz="2400" dirty="0"/>
                        <a:t>Vehicular Mobility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Speed, Level of Congestion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97538"/>
                  </a:ext>
                </a:extLst>
              </a:tr>
              <a:tr h="1150979">
                <a:tc>
                  <a:txBody>
                    <a:bodyPr/>
                    <a:lstStyle/>
                    <a:p>
                      <a:r>
                        <a:rPr lang="en-US" sz="2400" dirty="0"/>
                        <a:t>Pedestrian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Walkability, Safety, Aesthetics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40608"/>
                  </a:ext>
                </a:extLst>
              </a:tr>
              <a:tr h="973905">
                <a:tc>
                  <a:txBody>
                    <a:bodyPr/>
                    <a:lstStyle/>
                    <a:p>
                      <a:r>
                        <a:rPr lang="en-US" sz="2400" dirty="0"/>
                        <a:t>Placemaking and 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Infill, Redevelopment, Adaptive Reuse, Gateway &amp; Community Aesthetics, Property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9487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71A0B8-07BA-4979-ACDC-E62FF3B36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52661"/>
              </p:ext>
            </p:extLst>
          </p:nvPr>
        </p:nvGraphicFramePr>
        <p:xfrm>
          <a:off x="9961734" y="5672923"/>
          <a:ext cx="20887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751">
                  <a:extLst>
                    <a:ext uri="{9D8B030D-6E8A-4147-A177-3AD203B41FA5}">
                      <a16:colId xmlns:a16="http://schemas.microsoft.com/office/drawing/2014/main" val="3098747592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r>
                        <a:rPr lang="en-US" b="1" dirty="0"/>
                        <a:t>Optimal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00163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Moderate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11879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Poor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96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E31C2-1B11-4FA2-A2D0-01081186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550" y="847724"/>
            <a:ext cx="11268075" cy="4379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45ED7-6FBE-4AE7-B007-1EAE788C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217" y="-201055"/>
            <a:ext cx="7032581" cy="1200331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Project Decisions</a:t>
            </a:r>
            <a:endParaRPr lang="en-US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0A08-8C46-42B9-8FBB-738EE58E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0" y="5784048"/>
            <a:ext cx="8448675" cy="520434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Environmental Document and Stakeholder </a:t>
            </a:r>
            <a:r>
              <a:rPr lang="en-US" sz="1600" dirty="0" smtClean="0">
                <a:solidFill>
                  <a:srgbClr val="000000"/>
                </a:solidFill>
              </a:rPr>
              <a:t>Decision -August 2018 –5-4-3 </a:t>
            </a:r>
            <a:r>
              <a:rPr lang="en-US" sz="1600" dirty="0">
                <a:solidFill>
                  <a:srgbClr val="000000"/>
                </a:solidFill>
              </a:rPr>
              <a:t>Hybrid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Project Split – October </a:t>
            </a:r>
            <a:r>
              <a:rPr lang="en-US" sz="1600" dirty="0" smtClean="0">
                <a:solidFill>
                  <a:srgbClr val="000000"/>
                </a:solidFill>
              </a:rPr>
              <a:t>2019 Project </a:t>
            </a:r>
            <a:r>
              <a:rPr lang="en-US" sz="1600" dirty="0">
                <a:solidFill>
                  <a:srgbClr val="000000"/>
                </a:solidFill>
              </a:rPr>
              <a:t>Costs, Funding, Right of Way Acquisitions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Construction Phase 1 2019 – Broadway to Red River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Construction Phase 2 2020 – University Dr to Broadway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69DFC-2A92-4B6B-9601-3B0A986F689E}"/>
              </a:ext>
            </a:extLst>
          </p:cNvPr>
          <p:cNvSpPr/>
          <p:nvPr/>
        </p:nvSpPr>
        <p:spPr>
          <a:xfrm>
            <a:off x="91535" y="5553215"/>
            <a:ext cx="4045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5-4-3 Lane Hybrid Design</a:t>
            </a:r>
          </a:p>
        </p:txBody>
      </p:sp>
    </p:spTree>
    <p:extLst>
      <p:ext uri="{BB962C8B-B14F-4D97-AF65-F5344CB8AC3E}">
        <p14:creationId xmlns:p14="http://schemas.microsoft.com/office/powerpoint/2010/main" val="28197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7440E-65AD-4AE3-B757-D2B70DE59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9697"/>
            <a:ext cx="12192001" cy="4809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07ACB-6B6C-473F-A313-C5E22FC6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09376"/>
            <a:ext cx="5530447" cy="1509931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Final Improvement</a:t>
            </a:r>
            <a:endParaRPr lang="en-US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6F75-A383-4BF1-B72F-624F2A56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547" y="5009376"/>
            <a:ext cx="5383086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Phase 1 - Broadway to Red River</a:t>
            </a:r>
          </a:p>
        </p:txBody>
      </p:sp>
    </p:spTree>
    <p:extLst>
      <p:ext uri="{BB962C8B-B14F-4D97-AF65-F5344CB8AC3E}">
        <p14:creationId xmlns:p14="http://schemas.microsoft.com/office/powerpoint/2010/main" val="40477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468C21-D658-4739-AE4D-981CE317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9"/>
          <a:stretch/>
        </p:blipFill>
        <p:spPr>
          <a:xfrm>
            <a:off x="79922" y="97976"/>
            <a:ext cx="12032155" cy="4069351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40814929-6A4D-4D16-A9FA-E6C9C04C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39E4F8-6769-4AFD-8EE4-12E04214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5484686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Phase 2 – University Dr to Broadway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BB9F2FE-97FB-4B56-8022-7EB44E79A993}"/>
              </a:ext>
            </a:extLst>
          </p:cNvPr>
          <p:cNvSpPr txBox="1">
            <a:spLocks/>
          </p:cNvSpPr>
          <p:nvPr/>
        </p:nvSpPr>
        <p:spPr>
          <a:xfrm>
            <a:off x="-80945" y="4551037"/>
            <a:ext cx="6253145" cy="140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Final Improvement</a:t>
            </a:r>
          </a:p>
        </p:txBody>
      </p:sp>
    </p:spTree>
    <p:extLst>
      <p:ext uri="{BB962C8B-B14F-4D97-AF65-F5344CB8AC3E}">
        <p14:creationId xmlns:p14="http://schemas.microsoft.com/office/powerpoint/2010/main" val="16711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FC4EF-BA3E-49CC-A4A6-C9CBCE214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3154798"/>
            <a:ext cx="6161315" cy="359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085" y="195943"/>
            <a:ext cx="6389915" cy="36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480635"/>
            <a:ext cx="8610600" cy="1293028"/>
          </a:xfrm>
        </p:spPr>
        <p:txBody>
          <a:bodyPr/>
          <a:lstStyle/>
          <a:p>
            <a:r>
              <a:rPr lang="en-US" cap="none" dirty="0" smtClean="0">
                <a:latin typeface="Arial Black" panose="020B0A04020102020204" pitchFamily="34" charset="0"/>
              </a:rPr>
              <a:t>Community Engagement </a:t>
            </a:r>
            <a:r>
              <a:rPr lang="en-US" cap="none" dirty="0">
                <a:latin typeface="Arial Black" panose="020B0A04020102020204" pitchFamily="34" charset="0"/>
              </a:rPr>
              <a:t>D</a:t>
            </a:r>
            <a:r>
              <a:rPr lang="en-US" cap="none" dirty="0" smtClean="0">
                <a:latin typeface="Arial Black" panose="020B0A04020102020204" pitchFamily="34" charset="0"/>
              </a:rPr>
              <a:t>uring </a:t>
            </a:r>
            <a:r>
              <a:rPr lang="en-US" cap="none" dirty="0">
                <a:latin typeface="Arial Black" panose="020B0A04020102020204" pitchFamily="34" charset="0"/>
              </a:rPr>
              <a:t>C</a:t>
            </a:r>
            <a:r>
              <a:rPr lang="en-US" cap="none" dirty="0" smtClean="0">
                <a:latin typeface="Arial Black" panose="020B0A04020102020204" pitchFamily="34" charset="0"/>
              </a:rPr>
              <a:t>onstruction</a:t>
            </a:r>
            <a:endParaRPr lang="en-US" cap="none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581">
            <a:off x="508936" y="581135"/>
            <a:ext cx="2632715" cy="532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04278">
            <a:off x="2610967" y="2606570"/>
            <a:ext cx="2389001" cy="2982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13593">
            <a:off x="9080261" y="2735359"/>
            <a:ext cx="2782233" cy="357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1614">
            <a:off x="5467259" y="1973580"/>
            <a:ext cx="3431682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30F5AEB-ED31-420C-9AB0-18F4A9A97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76" y="276045"/>
            <a:ext cx="10263141" cy="3686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240" y="4087819"/>
            <a:ext cx="3281677" cy="1960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2675" y="4552571"/>
            <a:ext cx="2066926" cy="1191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1" y="4657725"/>
            <a:ext cx="3719039" cy="1086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39" y="4552571"/>
            <a:ext cx="2019066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52" y="1627428"/>
            <a:ext cx="2887248" cy="33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66803C-12D7-4260-8DFF-808764542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57"/>
            <a:ext cx="12192001" cy="368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32" y="50082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 b="1" cap="non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Project Area</a:t>
            </a:r>
            <a:endParaRPr lang="en-US" sz="4000" b="1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818" y="4833256"/>
            <a:ext cx="5318982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Main Avenue – University Drive to 2</a:t>
            </a:r>
            <a:r>
              <a:rPr lang="en-US" sz="1800" baseline="30000" dirty="0">
                <a:solidFill>
                  <a:srgbClr val="000000"/>
                </a:solidFill>
              </a:rPr>
              <a:t>nd</a:t>
            </a:r>
            <a:r>
              <a:rPr lang="en-US" sz="1800" dirty="0">
                <a:solidFill>
                  <a:srgbClr val="000000"/>
                </a:solidFill>
              </a:rPr>
              <a:t> Street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Full reconstruction within the right of way</a:t>
            </a:r>
          </a:p>
        </p:txBody>
      </p:sp>
    </p:spTree>
    <p:extLst>
      <p:ext uri="{BB962C8B-B14F-4D97-AF65-F5344CB8AC3E}">
        <p14:creationId xmlns:p14="http://schemas.microsoft.com/office/powerpoint/2010/main" val="7323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333" y="58501"/>
            <a:ext cx="8610600" cy="1293028"/>
          </a:xfrm>
        </p:spPr>
        <p:txBody>
          <a:bodyPr/>
          <a:lstStyle/>
          <a:p>
            <a:r>
              <a:rPr lang="en-US" b="1" cap="none" dirty="0" smtClean="0">
                <a:latin typeface="Arial Black" panose="020B0A04020102020204" pitchFamily="34" charset="0"/>
              </a:rPr>
              <a:t>Need </a:t>
            </a:r>
            <a:r>
              <a:rPr lang="en-US" b="1" cap="none" dirty="0">
                <a:latin typeface="Arial Black" panose="020B0A04020102020204" pitchFamily="34" charset="0"/>
              </a:rPr>
              <a:t>F</a:t>
            </a:r>
            <a:r>
              <a:rPr lang="en-US" b="1" cap="none" dirty="0" smtClean="0">
                <a:latin typeface="Arial Black" panose="020B0A04020102020204" pitchFamily="34" charset="0"/>
              </a:rPr>
              <a:t>or Project</a:t>
            </a:r>
            <a:endParaRPr lang="en-US" b="1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693817"/>
            <a:ext cx="7391400" cy="457635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Calibri" panose="020F0502020204030204" pitchFamily="34" charset="0"/>
              <a:buChar char="…"/>
            </a:pPr>
            <a:r>
              <a:rPr lang="en-US" sz="2800" b="1" dirty="0"/>
              <a:t>Aging Infrastructure</a:t>
            </a:r>
          </a:p>
          <a:p>
            <a:pPr marL="742950" lvl="1" indent="-285750">
              <a:buFont typeface="Calibri" panose="020F0502020204030204" pitchFamily="34" charset="0"/>
              <a:buChar char="…"/>
            </a:pPr>
            <a:r>
              <a:rPr lang="en-US" sz="2800" dirty="0"/>
              <a:t>Pavement, sewer, water, storm sewer</a:t>
            </a:r>
          </a:p>
          <a:p>
            <a:pPr marL="285750" indent="-285750">
              <a:buFont typeface="Calibri" panose="020F0502020204030204" pitchFamily="34" charset="0"/>
              <a:buChar char="…"/>
            </a:pPr>
            <a:endParaRPr lang="en-US" sz="2000" dirty="0"/>
          </a:p>
          <a:p>
            <a:pPr marL="285750" indent="-285750">
              <a:buFont typeface="Calibri" panose="020F0502020204030204" pitchFamily="34" charset="0"/>
              <a:buChar char="…"/>
            </a:pPr>
            <a:r>
              <a:rPr lang="en-US" sz="2800" b="1" dirty="0"/>
              <a:t>Non-compliant ADA sidewalk system</a:t>
            </a:r>
          </a:p>
          <a:p>
            <a:pPr marL="285750" indent="-285750">
              <a:buFont typeface="Calibri" panose="020F0502020204030204" pitchFamily="34" charset="0"/>
              <a:buChar char="…"/>
            </a:pPr>
            <a:endParaRPr lang="en-US" sz="2000" dirty="0"/>
          </a:p>
          <a:p>
            <a:pPr marL="285750" indent="-285750">
              <a:buFont typeface="Calibri" panose="020F0502020204030204" pitchFamily="34" charset="0"/>
              <a:buChar char="…"/>
            </a:pPr>
            <a:r>
              <a:rPr lang="en-US" sz="2800" b="1" dirty="0"/>
              <a:t>Narrow sidewalks directly adjacent to travel lanes</a:t>
            </a:r>
          </a:p>
          <a:p>
            <a:pPr marL="285750" indent="-285750">
              <a:buFont typeface="Calibri" panose="020F0502020204030204" pitchFamily="34" charset="0"/>
              <a:buChar char="…"/>
            </a:pPr>
            <a:endParaRPr lang="en-US" sz="2000" dirty="0"/>
          </a:p>
          <a:p>
            <a:pPr marL="285750" indent="-285750">
              <a:buFont typeface="Calibri" panose="020F0502020204030204" pitchFamily="34" charset="0"/>
              <a:buChar char="…"/>
            </a:pPr>
            <a:r>
              <a:rPr lang="en-US" sz="2800" b="1" dirty="0"/>
              <a:t>Limited on-street parking along corridor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…"/>
            </a:pPr>
            <a:r>
              <a:rPr lang="en-US" sz="2800" dirty="0"/>
              <a:t>The corridor is lined with a number of undeveloped and under-utilized properties</a:t>
            </a:r>
          </a:p>
          <a:p>
            <a:endParaRPr lang="en-US" dirty="0"/>
          </a:p>
        </p:txBody>
      </p:sp>
      <p:pic>
        <p:nvPicPr>
          <p:cNvPr id="4" name="Picture 3" descr="A wooden bench&#10;&#10;Description generated with high confidence">
            <a:extLst>
              <a:ext uri="{FF2B5EF4-FFF2-40B4-BE49-F238E27FC236}">
                <a16:creationId xmlns:a16="http://schemas.microsoft.com/office/drawing/2014/main" id="{156CA88C-FC5F-4735-8C5B-4ECDC23BC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791" y="1344688"/>
            <a:ext cx="1913723" cy="1913736"/>
          </a:xfrm>
          <a:prstGeom prst="rect">
            <a:avLst/>
          </a:prstGeom>
        </p:spPr>
      </p:pic>
      <p:pic>
        <p:nvPicPr>
          <p:cNvPr id="5" name="Picture 4" descr="A car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DFF39D30-3EE2-42EB-B288-4CCCDC05D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413" y="4901743"/>
            <a:ext cx="2073772" cy="1778205"/>
          </a:xfrm>
          <a:prstGeom prst="rect">
            <a:avLst/>
          </a:prstGeom>
        </p:spPr>
      </p:pic>
      <p:pic>
        <p:nvPicPr>
          <p:cNvPr id="6" name="Picture 5" descr="A street scene with focus on the side of a road&#10;&#10;Description generated with very high confidence">
            <a:extLst>
              <a:ext uri="{FF2B5EF4-FFF2-40B4-BE49-F238E27FC236}">
                <a16:creationId xmlns:a16="http://schemas.microsoft.com/office/drawing/2014/main" id="{F728491E-FDE7-44E0-9291-82EBFC4F7D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0174442" y="3258424"/>
            <a:ext cx="1892070" cy="16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46713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latin typeface="Arial Black" panose="020B0A04020102020204" pitchFamily="34" charset="0"/>
              </a:rPr>
              <a:t>Purpose Of 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830" y="1092199"/>
            <a:ext cx="7447256" cy="5569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Pedestrians: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active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comfortable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City-wide: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an environment that encourages business activity, investment and redevelopment throughout a reinvented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corridor, fully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integrated into the urban fabric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downtown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 Improvements: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constraints, provide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efficient </a:t>
            </a:r>
            <a:r>
              <a:rPr lang="en-US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corridor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…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86525"/>
            <a:ext cx="3526970" cy="2997569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175927"/>
            <a:ext cx="3138920" cy="2691551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319" y="2057401"/>
            <a:ext cx="3316511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D13C-E166-4E31-9C8D-CB5F4325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71040"/>
            <a:ext cx="5145024" cy="1454051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Revisiting purpose of project</a:t>
            </a:r>
            <a:endParaRPr lang="en-US" sz="4000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98EE-CFE3-490C-8059-10DFEF821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12272"/>
            <a:ext cx="5925079" cy="3639289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Public Input Meeting – April 27, 2017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Continued Stakeholder and Public Input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Further Studies Completed of Corridor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Redevelopment and Economic Analysis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Change in Purpose Statement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Reduced Lane Considerations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31C18-0AD5-4E74-B970-52D31A2C0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563694"/>
            <a:ext cx="4733721" cy="17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F2BBB-B6F5-496C-AE1B-30FAB961EC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139" y="4452088"/>
            <a:ext cx="4177524" cy="161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EF093-64F5-4AE6-911F-C5FD1856D162}"/>
              </a:ext>
            </a:extLst>
          </p:cNvPr>
          <p:cNvSpPr txBox="1"/>
          <p:nvPr/>
        </p:nvSpPr>
        <p:spPr>
          <a:xfrm>
            <a:off x="8705194" y="3708587"/>
            <a:ext cx="247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Downtown InFocus Plan</a:t>
            </a:r>
          </a:p>
          <a:p>
            <a:pPr algn="ctr"/>
            <a:r>
              <a:rPr lang="en-US" b="1" dirty="0"/>
              <a:t>2016-2018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C9086-37E6-4B82-AF04-6D53094DE18B}"/>
              </a:ext>
            </a:extLst>
          </p:cNvPr>
          <p:cNvSpPr txBox="1"/>
          <p:nvPr/>
        </p:nvSpPr>
        <p:spPr>
          <a:xfrm>
            <a:off x="8003789" y="1042153"/>
            <a:ext cx="247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 Street Initiative</a:t>
            </a:r>
          </a:p>
        </p:txBody>
      </p:sp>
    </p:spTree>
    <p:extLst>
      <p:ext uri="{BB962C8B-B14F-4D97-AF65-F5344CB8AC3E}">
        <p14:creationId xmlns:p14="http://schemas.microsoft.com/office/powerpoint/2010/main" val="37531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97" y="1571330"/>
            <a:ext cx="5449745" cy="1311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cap="non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Property and Business Owner </a:t>
            </a:r>
            <a:r>
              <a:rPr lang="en-US" sz="3700" cap="none" dirty="0">
                <a:solidFill>
                  <a:srgbClr val="000000"/>
                </a:solidFill>
                <a:latin typeface="Arial Black" panose="020B0A04020102020204" pitchFamily="34" charset="0"/>
              </a:rPr>
              <a:t>E</a:t>
            </a:r>
            <a:r>
              <a:rPr lang="en-US" sz="3700" cap="non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ngagement</a:t>
            </a:r>
            <a:endParaRPr lang="en-US" sz="3700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11" y="28055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Three days at the Fargo Park District Depot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Approximately 60+ business/property owner representatives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Opportunity for owners and businesses to provide detailed property information and input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Multiple follow-up meetings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41078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D080D-AFAB-4160-A617-B3C63FA8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46" r="-3446"/>
          <a:stretch/>
        </p:blipFill>
        <p:spPr>
          <a:xfrm>
            <a:off x="672667" y="446171"/>
            <a:ext cx="10641512" cy="4073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40C68-606E-4FEC-BE38-262AE10E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55" y="4774391"/>
            <a:ext cx="5021782" cy="1509931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Reduced Lanes</a:t>
            </a:r>
            <a:endParaRPr lang="en-US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6DE6-2FD4-40D2-87BF-8B4BD732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768" y="4649009"/>
            <a:ext cx="4926411" cy="195664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Control of Traffic Speeds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Pedestrian Environment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Potential for Redevelopment and improved economics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On-Street Parking</a:t>
            </a:r>
          </a:p>
        </p:txBody>
      </p:sp>
    </p:spTree>
    <p:extLst>
      <p:ext uri="{BB962C8B-B14F-4D97-AF65-F5344CB8AC3E}">
        <p14:creationId xmlns:p14="http://schemas.microsoft.com/office/powerpoint/2010/main" val="32319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5052-FA63-493A-AA66-7A833BE9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19" y="309811"/>
            <a:ext cx="11832396" cy="7474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4400" cap="non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Redevelopment &amp; Economic </a:t>
            </a:r>
            <a:r>
              <a:rPr lang="en-US" sz="4400" cap="none" dirty="0">
                <a:latin typeface="Arial Black" panose="020B0A04020102020204" pitchFamily="34" charset="0"/>
              </a:rPr>
              <a:t>A</a:t>
            </a:r>
            <a:r>
              <a:rPr lang="en-US" sz="4400" cap="non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nalysis</a:t>
            </a:r>
            <a:endParaRPr lang="en-US" sz="4400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A5357-2B89-459B-B225-FD329B01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323" y="1057275"/>
            <a:ext cx="2973779" cy="476269"/>
          </a:xfrm>
        </p:spPr>
        <p:txBody>
          <a:bodyPr/>
          <a:lstStyle/>
          <a:p>
            <a:r>
              <a:rPr lang="en-US" b="1" dirty="0"/>
              <a:t>5-Lane Scenario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F86CA-CD34-42AD-B02E-B676C84F5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-10509" y="4407336"/>
            <a:ext cx="12191999" cy="220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338730-FD17-844C-A252-386934C16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3544"/>
            <a:ext cx="12222427" cy="2436571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C162823-C44D-483D-9612-BE304AE34E65}"/>
              </a:ext>
            </a:extLst>
          </p:cNvPr>
          <p:cNvSpPr txBox="1">
            <a:spLocks/>
          </p:cNvSpPr>
          <p:nvPr/>
        </p:nvSpPr>
        <p:spPr>
          <a:xfrm>
            <a:off x="4624322" y="4014527"/>
            <a:ext cx="2973779" cy="476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3-Lane Scenario</a:t>
            </a:r>
          </a:p>
        </p:txBody>
      </p:sp>
    </p:spTree>
    <p:extLst>
      <p:ext uri="{BB962C8B-B14F-4D97-AF65-F5344CB8AC3E}">
        <p14:creationId xmlns:p14="http://schemas.microsoft.com/office/powerpoint/2010/main" val="14049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47" y="781050"/>
            <a:ext cx="11778853" cy="56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4874</TotalTime>
  <Words>389</Words>
  <Application>Microsoft Office PowerPoint</Application>
  <PresentationFormat>Widescreen</PresentationFormat>
  <Paragraphs>85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Wingdings</vt:lpstr>
      <vt:lpstr>Vapor Trail</vt:lpstr>
      <vt:lpstr>PowerPoint Presentation</vt:lpstr>
      <vt:lpstr>Project Area</vt:lpstr>
      <vt:lpstr>Need For Project</vt:lpstr>
      <vt:lpstr>Purpose Of Project  </vt:lpstr>
      <vt:lpstr>Revisiting purpose of project</vt:lpstr>
      <vt:lpstr>Property and Business Owner Engagement</vt:lpstr>
      <vt:lpstr>Reduced Lanes</vt:lpstr>
      <vt:lpstr>Redevelopment &amp; Economic Analysis</vt:lpstr>
      <vt:lpstr>PowerPoint Presentation</vt:lpstr>
      <vt:lpstr>PowerPoint Presentation</vt:lpstr>
      <vt:lpstr>Project goals and priorities</vt:lpstr>
      <vt:lpstr>Project Decisions</vt:lpstr>
      <vt:lpstr>Final Improvement</vt:lpstr>
      <vt:lpstr>PowerPoint Presentation</vt:lpstr>
      <vt:lpstr>PowerPoint Presentation</vt:lpstr>
      <vt:lpstr>Community Engagement During Construction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Nordick</dc:creator>
  <cp:lastModifiedBy>Anderson, Peggy L.</cp:lastModifiedBy>
  <cp:revision>32</cp:revision>
  <cp:lastPrinted>2019-09-23T19:24:03Z</cp:lastPrinted>
  <dcterms:created xsi:type="dcterms:W3CDTF">2019-08-27T17:07:17Z</dcterms:created>
  <dcterms:modified xsi:type="dcterms:W3CDTF">2019-09-27T20:33:57Z</dcterms:modified>
</cp:coreProperties>
</file>