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6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7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197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70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84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76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2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4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4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3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2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4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5939-2A6B-4695-A720-1A9732F59B72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757005-9FC1-4C9A-B8C0-6A8E071C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Governor’s Office of Economic Development &amp; International Trade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Creative </a:t>
            </a:r>
            <a:r>
              <a:rPr lang="en-US" sz="4000" dirty="0" err="1"/>
              <a:t>Placemaking</a:t>
            </a:r>
            <a:r>
              <a:rPr lang="en-US" sz="4000" dirty="0"/>
              <a:t> in Rural Communities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521" y="544375"/>
            <a:ext cx="3560071" cy="129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1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Creating </a:t>
            </a:r>
            <a:r>
              <a:rPr lang="en-US" dirty="0" err="1"/>
              <a:t>Placemaking</a:t>
            </a:r>
            <a:r>
              <a:rPr lang="en-US" dirty="0"/>
              <a:t>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Grants with (NEA, State, Private Philanthropy)</a:t>
            </a:r>
          </a:p>
          <a:p>
            <a:r>
              <a:rPr lang="en-US" dirty="0"/>
              <a:t>Change Leader Training (State)</a:t>
            </a:r>
          </a:p>
          <a:p>
            <a:r>
              <a:rPr lang="en-US" dirty="0"/>
              <a:t>Creative Opportunity Counties (NEA, State)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r>
              <a:rPr lang="en-US" dirty="0"/>
              <a:t>Creative Districts (NEA, State &amp; Local Government, Private Philanthropy)</a:t>
            </a:r>
          </a:p>
          <a:p>
            <a:r>
              <a:rPr lang="en-US" dirty="0"/>
              <a:t>Creative District Community Loan Fund (State &amp; CDFI)</a:t>
            </a:r>
          </a:p>
          <a:p>
            <a:r>
              <a:rPr lang="en-US" dirty="0"/>
              <a:t>Space to Create (Local, State, Federal, Philanthropy, Private Investors)</a:t>
            </a:r>
          </a:p>
          <a:p>
            <a:r>
              <a:rPr lang="en-US" dirty="0"/>
              <a:t>Rural Philanthropy Days (Philanthropic Partners, State &amp; Community Foundations)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7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Trinidad’s Story in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Population declined from 30,000 to 9,400</a:t>
            </a:r>
          </a:p>
          <a:p>
            <a:r>
              <a:rPr lang="en-US" dirty="0"/>
              <a:t>20+ years of City budget shortfalls</a:t>
            </a:r>
          </a:p>
          <a:p>
            <a:r>
              <a:rPr lang="en-US" dirty="0"/>
              <a:t>Loss of mining and extractive industry jobs</a:t>
            </a:r>
          </a:p>
          <a:p>
            <a:r>
              <a:rPr lang="en-US" dirty="0"/>
              <a:t>Recurring turnover in elected leadership</a:t>
            </a:r>
          </a:p>
          <a:p>
            <a:r>
              <a:rPr lang="en-US" dirty="0"/>
              <a:t>Young people leave and don’t return</a:t>
            </a:r>
          </a:p>
          <a:p>
            <a:r>
              <a:rPr lang="en-US" dirty="0"/>
              <a:t>Aging population and infrastructure</a:t>
            </a:r>
          </a:p>
          <a:p>
            <a:r>
              <a:rPr lang="en-US" dirty="0"/>
              <a:t>Abandoned and blighted buildings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9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Groundwork between 2013-2016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 Building Analysis (History Colorado)</a:t>
            </a:r>
          </a:p>
          <a:p>
            <a:r>
              <a:rPr lang="en-US" dirty="0"/>
              <a:t>Downtown Retail Uses &amp; Leakage Assessment (Downtown Colorado Inc.)</a:t>
            </a:r>
          </a:p>
          <a:p>
            <a:r>
              <a:rPr lang="en-US" dirty="0"/>
              <a:t>Formalized Creative District &amp; Main Street strategies (State agencies)</a:t>
            </a:r>
          </a:p>
          <a:p>
            <a:r>
              <a:rPr lang="en-US" dirty="0"/>
              <a:t>Updated building codes (Local Government)</a:t>
            </a:r>
          </a:p>
          <a:p>
            <a:r>
              <a:rPr lang="en-US" dirty="0"/>
              <a:t>Activated Urban Renewal Authority (Local)</a:t>
            </a:r>
          </a:p>
          <a:p>
            <a:r>
              <a:rPr lang="en-US" dirty="0"/>
              <a:t>Enacted anti-blight ordinance (Local)</a:t>
            </a:r>
          </a:p>
          <a:p>
            <a:r>
              <a:rPr lang="en-US" dirty="0"/>
              <a:t>Retail cannabis sales approved (State, Local)</a:t>
            </a:r>
          </a:p>
          <a:p>
            <a:r>
              <a:rPr lang="en-US" dirty="0"/>
              <a:t>Selected as “Demonstration” project for Space to Create</a:t>
            </a:r>
          </a:p>
        </p:txBody>
      </p:sp>
    </p:spTree>
    <p:extLst>
      <p:ext uri="{BB962C8B-B14F-4D97-AF65-F5344CB8AC3E}">
        <p14:creationId xmlns:p14="http://schemas.microsoft.com/office/powerpoint/2010/main" val="114826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Trinidad’s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19992"/>
            <a:ext cx="4754880" cy="40233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dirty="0"/>
              <a:t>		</a:t>
            </a:r>
            <a:r>
              <a:rPr lang="en-US" sz="3600" dirty="0"/>
              <a:t>2012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sz="1800" dirty="0"/>
              <a:t>*  Commercial Building Investment 	$1.2 M</a:t>
            </a:r>
          </a:p>
          <a:p>
            <a:r>
              <a:rPr lang="en-US" sz="1800" dirty="0"/>
              <a:t>Lodging Tax Collections		$150K</a:t>
            </a:r>
          </a:p>
          <a:p>
            <a:r>
              <a:rPr lang="en-US" sz="1800" dirty="0"/>
              <a:t>Vacancy Rate in Downtown	63%</a:t>
            </a:r>
          </a:p>
          <a:p>
            <a:r>
              <a:rPr lang="en-US" sz="1800" dirty="0"/>
              <a:t>Commercial Real Estate Trans.	6 sales</a:t>
            </a:r>
          </a:p>
          <a:p>
            <a:r>
              <a:rPr lang="en-US" sz="1800" dirty="0"/>
              <a:t>General Fund Revenue		No growth</a:t>
            </a:r>
          </a:p>
          <a:p>
            <a:r>
              <a:rPr lang="en-US" sz="1800" dirty="0"/>
              <a:t>Declining population</a:t>
            </a:r>
          </a:p>
          <a:p>
            <a:r>
              <a:rPr lang="en-US" sz="1800" dirty="0"/>
              <a:t>Abandoned buildings</a:t>
            </a:r>
          </a:p>
          <a:p>
            <a:r>
              <a:rPr lang="en-US" sz="1800" dirty="0"/>
              <a:t>Blight</a:t>
            </a:r>
          </a:p>
          <a:p>
            <a:pPr marL="4572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dirty="0"/>
              <a:t>		</a:t>
            </a:r>
            <a:r>
              <a:rPr lang="en-US" sz="3200" dirty="0"/>
              <a:t>Today</a:t>
            </a:r>
            <a:endParaRPr lang="en-US" dirty="0"/>
          </a:p>
          <a:p>
            <a:r>
              <a:rPr lang="en-US" sz="1800" dirty="0"/>
              <a:t>Commercial Building Investment 	$37m</a:t>
            </a:r>
          </a:p>
          <a:p>
            <a:r>
              <a:rPr lang="en-US" sz="1800" dirty="0"/>
              <a:t>Lodging Tax Collections			$554K</a:t>
            </a:r>
          </a:p>
          <a:p>
            <a:r>
              <a:rPr lang="en-US" sz="1800" dirty="0"/>
              <a:t>Vacancy Rate in Downtown		13%</a:t>
            </a:r>
          </a:p>
          <a:p>
            <a:r>
              <a:rPr lang="en-US" sz="1800" dirty="0"/>
              <a:t>Commercial Real Estate Trans.		42 sales</a:t>
            </a:r>
          </a:p>
          <a:p>
            <a:r>
              <a:rPr lang="en-US" sz="1800" dirty="0"/>
              <a:t>General Fund Revenue		$4.8M </a:t>
            </a:r>
            <a:r>
              <a:rPr lang="en-US" sz="1600" dirty="0"/>
              <a:t>increase</a:t>
            </a:r>
          </a:p>
          <a:p>
            <a:r>
              <a:rPr lang="en-US" sz="1800" dirty="0"/>
              <a:t>New signature events			3</a:t>
            </a:r>
          </a:p>
          <a:p>
            <a:r>
              <a:rPr lang="en-US" sz="1800" dirty="0"/>
              <a:t>Acquisition of Fisher’s Peak/state park designation (19,000 acres)		$25.4M</a:t>
            </a:r>
          </a:p>
          <a:p>
            <a:r>
              <a:rPr lang="en-US" sz="1800" dirty="0"/>
              <a:t>Population increase/creative sector attraction</a:t>
            </a:r>
          </a:p>
          <a:p>
            <a:r>
              <a:rPr lang="en-US" sz="1800" dirty="0"/>
              <a:t>Space to Create demonstration project</a:t>
            </a:r>
          </a:p>
          <a:p>
            <a:r>
              <a:rPr lang="en-US" sz="1800" dirty="0"/>
              <a:t>Restoration and re-use of historic buildings</a:t>
            </a:r>
          </a:p>
        </p:txBody>
      </p:sp>
    </p:spTree>
    <p:extLst>
      <p:ext uri="{BB962C8B-B14F-4D97-AF65-F5344CB8AC3E}">
        <p14:creationId xmlns:p14="http://schemas.microsoft.com/office/powerpoint/2010/main" val="425889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to 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1591886"/>
            <a:ext cx="9872871" cy="4742411"/>
          </a:xfrm>
        </p:spPr>
        <p:txBody>
          <a:bodyPr>
            <a:normAutofit/>
          </a:bodyPr>
          <a:lstStyle/>
          <a:p>
            <a:r>
              <a:rPr lang="en-US" dirty="0"/>
              <a:t>Stimulate community &amp; economic development in rural &amp; small towns/9 regions</a:t>
            </a:r>
          </a:p>
          <a:p>
            <a:r>
              <a:rPr lang="en-US" dirty="0"/>
              <a:t>Affordable live/work, community, retail and commercial space</a:t>
            </a:r>
          </a:p>
          <a:p>
            <a:r>
              <a:rPr lang="en-US" dirty="0"/>
              <a:t>Partnership among state agencies: Economic Development, CCI, </a:t>
            </a:r>
            <a:r>
              <a:rPr lang="en-US" dirty="0" err="1"/>
              <a:t>Dept</a:t>
            </a:r>
            <a:r>
              <a:rPr lang="en-US" dirty="0"/>
              <a:t> of Local Affairs, Housing, History Colorado</a:t>
            </a:r>
          </a:p>
          <a:p>
            <a:r>
              <a:rPr lang="en-US" dirty="0"/>
              <a:t>Partnership with philanthropy:  Boettcher, Gates, El </a:t>
            </a:r>
            <a:r>
              <a:rPr lang="en-US" dirty="0" err="1"/>
              <a:t>Pomar</a:t>
            </a:r>
            <a:r>
              <a:rPr lang="en-US" dirty="0"/>
              <a:t> and community foundations</a:t>
            </a:r>
          </a:p>
          <a:p>
            <a:r>
              <a:rPr lang="en-US" dirty="0"/>
              <a:t>First state-led initiative for live/work spaces for creative sector in rural areas</a:t>
            </a:r>
          </a:p>
          <a:p>
            <a:r>
              <a:rPr lang="en-US" dirty="0"/>
              <a:t>Trinidad:  41 units of live/work space, 20,000s.f. community &amp; retail space ($18M)</a:t>
            </a:r>
          </a:p>
          <a:p>
            <a:r>
              <a:rPr lang="en-US" dirty="0"/>
              <a:t>Ridgway:  26 units of live/work space, 3000s.f. community space ($10M)</a:t>
            </a:r>
          </a:p>
          <a:p>
            <a:r>
              <a:rPr lang="en-US" dirty="0" err="1"/>
              <a:t>Paonia</a:t>
            </a:r>
            <a:r>
              <a:rPr lang="en-US" dirty="0"/>
              <a:t>:  Completed Feasibility &amp; Market Studies, assessing project scope</a:t>
            </a:r>
          </a:p>
          <a:p>
            <a:r>
              <a:rPr lang="en-US" dirty="0"/>
              <a:t>Grand Lake:  Completed Feasibility&amp; Market Studies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49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339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Governor’s Office of Economic Development &amp; International Trade</vt:lpstr>
      <vt:lpstr>Rural Creating Placemaking Initiatives</vt:lpstr>
      <vt:lpstr>Trinidad’s Story in 2012</vt:lpstr>
      <vt:lpstr>Groundwork between 2013-2016</vt:lpstr>
      <vt:lpstr>Trinidad’s Success</vt:lpstr>
      <vt:lpstr>Space to Create</vt:lpstr>
    </vt:vector>
  </TitlesOfParts>
  <Company>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Governor’s Office of Economic Development &amp; International Trade</dc:title>
  <dc:creator>OIT</dc:creator>
  <cp:lastModifiedBy>Lauren DeNinno</cp:lastModifiedBy>
  <cp:revision>11</cp:revision>
  <dcterms:created xsi:type="dcterms:W3CDTF">2019-09-26T20:09:56Z</dcterms:created>
  <dcterms:modified xsi:type="dcterms:W3CDTF">2019-09-27T22:29:47Z</dcterms:modified>
</cp:coreProperties>
</file>