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2"/>
  </p:notesMasterIdLst>
  <p:sldIdLst>
    <p:sldId id="305" r:id="rId5"/>
    <p:sldId id="301" r:id="rId6"/>
    <p:sldId id="303" r:id="rId7"/>
    <p:sldId id="283" r:id="rId8"/>
    <p:sldId id="299" r:id="rId9"/>
    <p:sldId id="296" r:id="rId10"/>
    <p:sldId id="304" r:id="rId11"/>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E1A"/>
    <a:srgbClr val="ADE2E3"/>
    <a:srgbClr val="5CCE7F"/>
    <a:srgbClr val="FE9C2B"/>
    <a:srgbClr val="F4C7CE"/>
    <a:srgbClr val="FD4122"/>
    <a:srgbClr val="B2E3E3"/>
    <a:srgbClr val="00642D"/>
    <a:srgbClr val="E4EDF8"/>
    <a:srgbClr val="CAD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autoAdjust="0"/>
    <p:restoredTop sz="61163" autoAdjust="0"/>
  </p:normalViewPr>
  <p:slideViewPr>
    <p:cSldViewPr>
      <p:cViewPr varScale="1">
        <p:scale>
          <a:sx n="54" d="100"/>
          <a:sy n="54" d="100"/>
        </p:scale>
        <p:origin x="1640" y="44"/>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5" d="100"/>
          <a:sy n="85" d="100"/>
        </p:scale>
        <p:origin x="-3732" y="-72"/>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4820"/>
          </a:xfrm>
          <a:prstGeom prst="rect">
            <a:avLst/>
          </a:prstGeom>
        </p:spPr>
        <p:txBody>
          <a:bodyPr vert="horz" lIns="93168" tIns="46585" rIns="93168" bIns="46585" rtlCol="0"/>
          <a:lstStyle>
            <a:lvl1pPr algn="l">
              <a:defRPr sz="1200"/>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lIns="93168" tIns="46585" rIns="93168" bIns="46585" rtlCol="0"/>
          <a:lstStyle>
            <a:lvl1pPr algn="r">
              <a:defRPr sz="1200"/>
            </a:lvl1pPr>
          </a:lstStyle>
          <a:p>
            <a:fld id="{9AAD6240-C311-4B00-8937-6FC5097BD721}" type="datetimeFigureOut">
              <a:rPr lang="en-US" smtClean="0"/>
              <a:pPr/>
              <a:t>9/30/2019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8" tIns="46585" rIns="93168" bIns="46585"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68" tIns="46585" rIns="93168" bIns="4658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68"/>
            <a:ext cx="3037840" cy="464820"/>
          </a:xfrm>
          <a:prstGeom prst="rect">
            <a:avLst/>
          </a:prstGeom>
        </p:spPr>
        <p:txBody>
          <a:bodyPr vert="horz" lIns="93168" tIns="46585" rIns="93168"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8"/>
            <a:ext cx="3037840" cy="464820"/>
          </a:xfrm>
          <a:prstGeom prst="rect">
            <a:avLst/>
          </a:prstGeom>
        </p:spPr>
        <p:txBody>
          <a:bodyPr vert="horz" lIns="93168" tIns="46585" rIns="93168" bIns="46585" rtlCol="0" anchor="b"/>
          <a:lstStyle>
            <a:lvl1pPr algn="r">
              <a:defRPr sz="1200"/>
            </a:lvl1pPr>
          </a:lstStyle>
          <a:p>
            <a:fld id="{DE287BCA-15CF-4F23-8825-8422A82C93CE}" type="slidenum">
              <a:rPr lang="en-US" smtClean="0"/>
              <a:pPr/>
              <a:t>‹#›</a:t>
            </a:fld>
            <a:endParaRPr lang="en-US"/>
          </a:p>
        </p:txBody>
      </p:sp>
    </p:spTree>
    <p:extLst>
      <p:ext uri="{BB962C8B-B14F-4D97-AF65-F5344CB8AC3E}">
        <p14:creationId xmlns:p14="http://schemas.microsoft.com/office/powerpoint/2010/main" val="2531587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287BCA-15CF-4F23-8825-8422A82C93CE}" type="slidenum">
              <a:rPr lang="en-US" smtClean="0"/>
              <a:pPr/>
              <a:t>1</a:t>
            </a:fld>
            <a:endParaRPr lang="en-US"/>
          </a:p>
        </p:txBody>
      </p:sp>
    </p:spTree>
    <p:extLst>
      <p:ext uri="{BB962C8B-B14F-4D97-AF65-F5344CB8AC3E}">
        <p14:creationId xmlns:p14="http://schemas.microsoft.com/office/powerpoint/2010/main" val="2361654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287BCA-15CF-4F23-8825-8422A82C93CE}" type="slidenum">
              <a:rPr lang="en-US" smtClean="0"/>
              <a:pPr/>
              <a:t>2</a:t>
            </a:fld>
            <a:endParaRPr lang="en-US"/>
          </a:p>
        </p:txBody>
      </p:sp>
    </p:spTree>
    <p:extLst>
      <p:ext uri="{BB962C8B-B14F-4D97-AF65-F5344CB8AC3E}">
        <p14:creationId xmlns:p14="http://schemas.microsoft.com/office/powerpoint/2010/main" val="3201343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287BCA-15CF-4F23-8825-8422A82C93CE}" type="slidenum">
              <a:rPr lang="en-US" smtClean="0"/>
              <a:pPr/>
              <a:t>3</a:t>
            </a:fld>
            <a:endParaRPr lang="en-US"/>
          </a:p>
        </p:txBody>
      </p:sp>
    </p:spTree>
    <p:extLst>
      <p:ext uri="{BB962C8B-B14F-4D97-AF65-F5344CB8AC3E}">
        <p14:creationId xmlns:p14="http://schemas.microsoft.com/office/powerpoint/2010/main" val="230605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Our Town </a:t>
            </a:r>
            <a:r>
              <a:rPr lang="en-US" dirty="0"/>
              <a:t>is the National Endowment for the Arts’ creative </a:t>
            </a:r>
            <a:r>
              <a:rPr lang="en-US" dirty="0" err="1"/>
              <a:t>placemaking</a:t>
            </a:r>
            <a:r>
              <a:rPr lang="en-US" dirty="0"/>
              <a:t> grant program. These grants support projects that integrate arts, culture, and design activities into efforts that strengthen communities by advancing local economic, physical, and/or social outcomes.</a:t>
            </a:r>
          </a:p>
          <a:p>
            <a:endParaRPr lang="en-US" dirty="0"/>
          </a:p>
          <a:p>
            <a:r>
              <a:rPr lang="en-US" b="1" dirty="0"/>
              <a:t>There are two types of funding available</a:t>
            </a:r>
            <a:r>
              <a:rPr lang="en-US" dirty="0"/>
              <a:t>:</a:t>
            </a:r>
          </a:p>
          <a:p>
            <a:endParaRPr lang="en-US" dirty="0"/>
          </a:p>
          <a:p>
            <a:pPr marL="171435" indent="-171435">
              <a:buFont typeface="Arial" panose="020B0604020202020204" pitchFamily="34" charset="0"/>
              <a:buChar char="•"/>
            </a:pPr>
            <a:r>
              <a:rPr lang="en-US" dirty="0"/>
              <a:t>Place-based projects that contribute to quality of life in local communities through arts engagement, cultural planning, and design. These projects require a partnership between a local government and a nonprofit—one of the partners must be an arts/culture/design organization. Grants range from $25,000 to $200,000.</a:t>
            </a:r>
          </a:p>
          <a:p>
            <a:endParaRPr lang="en-US" dirty="0"/>
          </a:p>
          <a:p>
            <a:r>
              <a:rPr lang="en-US" dirty="0"/>
              <a:t>and</a:t>
            </a:r>
          </a:p>
          <a:p>
            <a:endParaRPr lang="en-US" dirty="0"/>
          </a:p>
          <a:p>
            <a:pPr marL="171435" indent="-171435">
              <a:buFont typeface="Arial" panose="020B0604020202020204" pitchFamily="34" charset="0"/>
              <a:buChar char="•"/>
            </a:pPr>
            <a:r>
              <a:rPr lang="en-US" dirty="0"/>
              <a:t>Projects that build and disperse knowledge about how to leverage arts, culture, and design as mechanisms for strengthening communities. These grants range from $25,000 to $100,000.</a:t>
            </a:r>
          </a:p>
          <a:p>
            <a:endParaRPr lang="en-US" dirty="0"/>
          </a:p>
          <a:p>
            <a:r>
              <a:rPr lang="en-US" dirty="0"/>
              <a:t>The deadline to apply is usually in </a:t>
            </a:r>
            <a:r>
              <a:rPr lang="en-US" b="1" dirty="0"/>
              <a:t>August</a:t>
            </a:r>
            <a:r>
              <a:rPr lang="en-US" dirty="0"/>
              <a:t>. </a:t>
            </a:r>
          </a:p>
          <a:p>
            <a:endParaRPr lang="en-US" dirty="0"/>
          </a:p>
        </p:txBody>
      </p:sp>
      <p:sp>
        <p:nvSpPr>
          <p:cNvPr id="4" name="Slide Number Placeholder 3"/>
          <p:cNvSpPr>
            <a:spLocks noGrp="1"/>
          </p:cNvSpPr>
          <p:nvPr>
            <p:ph type="sldNum" sz="quarter" idx="10"/>
          </p:nvPr>
        </p:nvSpPr>
        <p:spPr/>
        <p:txBody>
          <a:bodyPr/>
          <a:lstStyle/>
          <a:p>
            <a:fld id="{DE287BCA-15CF-4F23-8825-8422A82C93CE}" type="slidenum">
              <a:rPr lang="en-US" smtClean="0"/>
              <a:pPr/>
              <a:t>4</a:t>
            </a:fld>
            <a:endParaRPr lang="en-US"/>
          </a:p>
        </p:txBody>
      </p:sp>
    </p:spTree>
    <p:extLst>
      <p:ext uri="{BB962C8B-B14F-4D97-AF65-F5344CB8AC3E}">
        <p14:creationId xmlns:p14="http://schemas.microsoft.com/office/powerpoint/2010/main" val="226475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Mayors’ Institute on City Design </a:t>
            </a:r>
          </a:p>
          <a:p>
            <a:endParaRPr lang="en-US" sz="1200" b="1" dirty="0"/>
          </a:p>
          <a:p>
            <a:r>
              <a:rPr lang="en-US" sz="1200" dirty="0"/>
              <a:t>Five or six times a year, convenes eight mayors and design experts in architecture,</a:t>
            </a:r>
            <a:r>
              <a:rPr lang="en-US" sz="1200" baseline="0" dirty="0"/>
              <a:t> planning, landscape architecture, transportation, and economic development</a:t>
            </a:r>
            <a:r>
              <a:rPr lang="en-US" sz="1200" dirty="0"/>
              <a:t> to solve the most critical planning and design challenges facing their cities.</a:t>
            </a:r>
          </a:p>
          <a:p>
            <a:endParaRPr lang="en-US" sz="1200" dirty="0"/>
          </a:p>
          <a:p>
            <a:endParaRPr lang="en-US" dirty="0"/>
          </a:p>
        </p:txBody>
      </p:sp>
      <p:sp>
        <p:nvSpPr>
          <p:cNvPr id="4" name="Slide Number Placeholder 3"/>
          <p:cNvSpPr>
            <a:spLocks noGrp="1"/>
          </p:cNvSpPr>
          <p:nvPr>
            <p:ph type="sldNum" sz="quarter" idx="10"/>
          </p:nvPr>
        </p:nvSpPr>
        <p:spPr/>
        <p:txBody>
          <a:bodyPr/>
          <a:lstStyle/>
          <a:p>
            <a:fld id="{DE287BCA-15CF-4F23-8825-8422A82C93CE}" type="slidenum">
              <a:rPr lang="en-US" smtClean="0"/>
              <a:pPr/>
              <a:t>5</a:t>
            </a:fld>
            <a:endParaRPr lang="en-US"/>
          </a:p>
        </p:txBody>
      </p:sp>
    </p:spTree>
    <p:extLst>
      <p:ext uri="{BB962C8B-B14F-4D97-AF65-F5344CB8AC3E}">
        <p14:creationId xmlns:p14="http://schemas.microsoft.com/office/powerpoint/2010/main" val="1072812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a:t>
            </a:r>
            <a:r>
              <a:rPr lang="en-US" baseline="0" dirty="0"/>
              <a:t> population of 50,000 people or less would qualify for CIRD.  The term used to describe the community is Rural in Character.</a:t>
            </a:r>
            <a:endParaRPr lang="en-US" dirty="0"/>
          </a:p>
          <a:p>
            <a:endParaRPr lang="en-US" dirty="0"/>
          </a:p>
          <a:p>
            <a:r>
              <a:rPr lang="en-US" dirty="0"/>
              <a:t>The Citizens' Institute on Rural Design (CIRD) connects communities to the design resources they need to convert their own good ideas into reality. </a:t>
            </a:r>
          </a:p>
          <a:p>
            <a:endParaRPr lang="en-US" dirty="0"/>
          </a:p>
          <a:p>
            <a:r>
              <a:rPr lang="en-US" dirty="0"/>
              <a:t>CIRD is a leadership initiative of the National Endowment for the Arts (NEA) conducted in partnership with Project for Public Spaces, along with the Orton Family Foundation. Simply stated, rural design utilizes design strategies – improvements to a community’s streets, buildings, public spaces, or landscapes – to address the specific physical, environmental, social, and economic challenges facing rural areas. </a:t>
            </a:r>
          </a:p>
          <a:p>
            <a:endParaRPr lang="en-US" dirty="0"/>
          </a:p>
          <a:p>
            <a:r>
              <a:rPr lang="en-US" dirty="0"/>
              <a:t>CIRD was founded by NEA to help connect local leaders and residents of smaller communities in rural areas to the resources, evidence-based knowledge, and design expertise they need to make the best choices going forward. Since 1991, CIRD has convened more than 75 workshops in all regions of the country, empowering residents to leverage local assets today in order to build better places to live, work, and play in the future. Using design as a core strategy, CIRD helps rural communities celebrate and enhance their existing local resources. </a:t>
            </a:r>
          </a:p>
        </p:txBody>
      </p:sp>
      <p:sp>
        <p:nvSpPr>
          <p:cNvPr id="4" name="Slide Number Placeholder 3"/>
          <p:cNvSpPr>
            <a:spLocks noGrp="1"/>
          </p:cNvSpPr>
          <p:nvPr>
            <p:ph type="sldNum" sz="quarter" idx="10"/>
          </p:nvPr>
        </p:nvSpPr>
        <p:spPr/>
        <p:txBody>
          <a:bodyPr/>
          <a:lstStyle/>
          <a:p>
            <a:fld id="{DE287BCA-15CF-4F23-8825-8422A82C93CE}" type="slidenum">
              <a:rPr lang="en-US" smtClean="0"/>
              <a:pPr/>
              <a:t>6</a:t>
            </a:fld>
            <a:endParaRPr lang="en-US"/>
          </a:p>
        </p:txBody>
      </p:sp>
    </p:spTree>
    <p:extLst>
      <p:ext uri="{BB962C8B-B14F-4D97-AF65-F5344CB8AC3E}">
        <p14:creationId xmlns:p14="http://schemas.microsoft.com/office/powerpoint/2010/main" val="575215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287BCA-15CF-4F23-8825-8422A82C93CE}" type="slidenum">
              <a:rPr lang="en-US" smtClean="0"/>
              <a:pPr/>
              <a:t>7</a:t>
            </a:fld>
            <a:endParaRPr lang="en-US"/>
          </a:p>
        </p:txBody>
      </p:sp>
    </p:spTree>
    <p:extLst>
      <p:ext uri="{BB962C8B-B14F-4D97-AF65-F5344CB8AC3E}">
        <p14:creationId xmlns:p14="http://schemas.microsoft.com/office/powerpoint/2010/main" val="6627621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in Title Slide">
    <p:spTree>
      <p:nvGrpSpPr>
        <p:cNvPr id="1" name=""/>
        <p:cNvGrpSpPr/>
        <p:nvPr/>
      </p:nvGrpSpPr>
      <p:grpSpPr>
        <a:xfrm>
          <a:off x="0" y="0"/>
          <a:ext cx="0" cy="0"/>
          <a:chOff x="0" y="0"/>
          <a:chExt cx="0" cy="0"/>
        </a:xfrm>
      </p:grpSpPr>
      <p:sp>
        <p:nvSpPr>
          <p:cNvPr id="6" name="Title 1"/>
          <p:cNvSpPr>
            <a:spLocks noGrp="1"/>
          </p:cNvSpPr>
          <p:nvPr userDrawn="1">
            <p:ph type="ctrTitle"/>
          </p:nvPr>
        </p:nvSpPr>
        <p:spPr>
          <a:xfrm>
            <a:off x="685800" y="1597819"/>
            <a:ext cx="7772400" cy="1102519"/>
          </a:xfrm>
        </p:spPr>
        <p:txBody>
          <a:bodyPr/>
          <a:lstStyle>
            <a:lvl1pPr algn="ctr">
              <a:defRPr b="1">
                <a:latin typeface="Cambria" pitchFamily="18" charset="0"/>
              </a:defRPr>
            </a:lvl1pPr>
          </a:lstStyle>
          <a:p>
            <a:r>
              <a:rPr lang="en-US" dirty="0"/>
              <a:t>Click to edit Master title style</a:t>
            </a:r>
          </a:p>
        </p:txBody>
      </p:sp>
      <p:sp>
        <p:nvSpPr>
          <p:cNvPr id="7" name="Subtitle 2"/>
          <p:cNvSpPr>
            <a:spLocks noGrp="1"/>
          </p:cNvSpPr>
          <p:nvPr userDrawn="1">
            <p:ph type="subTitle" idx="1"/>
          </p:nvPr>
        </p:nvSpPr>
        <p:spPr>
          <a:xfrm>
            <a:off x="1371600" y="2914650"/>
            <a:ext cx="6400800" cy="1314450"/>
          </a:xfrm>
        </p:spPr>
        <p:txBody>
          <a:bodyPr/>
          <a:lstStyle>
            <a:lvl1pPr marL="0" indent="0" algn="ctr">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21308" t="90682" r="1209" b="763"/>
          <a:stretch/>
        </p:blipFill>
        <p:spPr>
          <a:xfrm>
            <a:off x="0" y="4594623"/>
            <a:ext cx="9144000" cy="56792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ank without header, with foote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1308" t="90682" r="1209" b="763"/>
          <a:stretch/>
        </p:blipFill>
        <p:spPr>
          <a:xfrm>
            <a:off x="0" y="4594623"/>
            <a:ext cx="9144000" cy="56792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6" name="Title 1"/>
          <p:cNvSpPr>
            <a:spLocks noGrp="1"/>
          </p:cNvSpPr>
          <p:nvPr>
            <p:ph type="ctrTitle"/>
          </p:nvPr>
        </p:nvSpPr>
        <p:spPr>
          <a:xfrm>
            <a:off x="685800" y="1597819"/>
            <a:ext cx="7772400" cy="1102519"/>
          </a:xfrm>
        </p:spPr>
        <p:txBody>
          <a:bodyPr/>
          <a:lstStyle>
            <a:lvl1pPr algn="ctr">
              <a:defRPr b="1">
                <a:latin typeface="Cambria" pitchFamily="18" charset="0"/>
              </a:defRPr>
            </a:lvl1pPr>
          </a:lstStyle>
          <a:p>
            <a:r>
              <a:rPr lang="en-US" dirty="0"/>
              <a:t>Click to edit Master title style</a:t>
            </a:r>
          </a:p>
        </p:txBody>
      </p:sp>
      <p:sp>
        <p:nvSpPr>
          <p:cNvPr id="7" name="Subtitle 2"/>
          <p:cNvSpPr>
            <a:spLocks noGrp="1"/>
          </p:cNvSpPr>
          <p:nvPr>
            <p:ph type="subTitle" idx="1"/>
          </p:nvPr>
        </p:nvSpPr>
        <p:spPr>
          <a:xfrm>
            <a:off x="1371600" y="2914650"/>
            <a:ext cx="6400800" cy="1314450"/>
          </a:xfrm>
        </p:spPr>
        <p:txBody>
          <a:bodyPr/>
          <a:lstStyle>
            <a:lvl1pPr marL="0" indent="0" algn="ctr">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0" name="Straight Connector 9"/>
          <p:cNvCxnSpPr/>
          <p:nvPr userDrawn="1"/>
        </p:nvCxnSpPr>
        <p:spPr>
          <a:xfrm>
            <a:off x="457200" y="742950"/>
            <a:ext cx="8229600" cy="0"/>
          </a:xfrm>
          <a:prstGeom prst="line">
            <a:avLst/>
          </a:prstGeom>
          <a:ln w="12700">
            <a:solidFill>
              <a:srgbClr val="1E5A8C">
                <a:alpha val="75000"/>
              </a:srgbClr>
            </a:solidFill>
          </a:ln>
          <a:effectLst/>
        </p:spPr>
        <p:style>
          <a:lnRef idx="2">
            <a:schemeClr val="dk1"/>
          </a:lnRef>
          <a:fillRef idx="0">
            <a:schemeClr val="dk1"/>
          </a:fillRef>
          <a:effectRef idx="1">
            <a:schemeClr val="dk1"/>
          </a:effectRef>
          <a:fontRef idx="minor">
            <a:schemeClr val="tx1"/>
          </a:fontRef>
        </p:style>
      </p:cxn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21308" t="90682" r="1209" b="763"/>
          <a:stretch/>
        </p:blipFill>
        <p:spPr>
          <a:xfrm>
            <a:off x="0" y="4594623"/>
            <a:ext cx="9144000" cy="56792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628650"/>
          </a:xfrm>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lvl2pPr>
              <a:buSzPct val="100000"/>
              <a:buFont typeface="Calibri" pitchFamily="34" charset="0"/>
              <a:buChar char="-"/>
              <a:defRPr/>
            </a:lvl2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628650"/>
          </a:xfrm>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400"/>
            </a:lvl1pPr>
            <a:lvl2pPr>
              <a:buSzPct val="100000"/>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200151"/>
            <a:ext cx="4038600" cy="3394472"/>
          </a:xfrm>
        </p:spPr>
        <p:txBody>
          <a:bodyPr/>
          <a:lstStyle>
            <a:lvl1pPr>
              <a:defRPr sz="2400"/>
            </a:lvl1pPr>
            <a:lvl2pPr>
              <a:buSzPct val="100000"/>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628650"/>
          </a:xfrm>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atin typeface="Cambr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200"/>
            </a:lvl1pPr>
            <a:lvl2pPr>
              <a:buSzPct val="100000"/>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atin typeface="Cambria"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200"/>
            </a:lvl1pPr>
            <a:lvl2pPr>
              <a:buSzPct val="100000"/>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628650"/>
          </a:xfrm>
        </p:spPr>
        <p:txBody>
          <a:bodyPr/>
          <a:lstStyle>
            <a:lvl1pPr algn="l">
              <a:defRPr/>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53665"/>
            <a:ext cx="3008313" cy="871538"/>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753666"/>
            <a:ext cx="5111750" cy="3704035"/>
          </a:xfrm>
        </p:spPr>
        <p:txBody>
          <a:bodyPr/>
          <a:lstStyle>
            <a:lvl1pPr>
              <a:defRPr sz="2400"/>
            </a:lvl1pPr>
            <a:lvl2pPr>
              <a:buSzPct val="100000"/>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4" name="Text Placeholder 3"/>
          <p:cNvSpPr>
            <a:spLocks noGrp="1"/>
          </p:cNvSpPr>
          <p:nvPr>
            <p:ph type="body" sz="half" idx="2"/>
          </p:nvPr>
        </p:nvSpPr>
        <p:spPr>
          <a:xfrm>
            <a:off x="457201" y="1625204"/>
            <a:ext cx="3008313" cy="296865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57721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p:nvPr>
        </p:nvSpPr>
        <p:spPr>
          <a:xfrm>
            <a:off x="5029200" y="227903"/>
            <a:ext cx="4114800" cy="482901"/>
          </a:xfrm>
        </p:spPr>
        <p:txBody>
          <a:bodyPr anchor="b"/>
          <a:lstStyle>
            <a:lvl1pPr algn="l">
              <a:defRPr sz="2000" b="1"/>
            </a:lvl1pPr>
          </a:lstStyle>
          <a:p>
            <a:r>
              <a:rPr lang="en-US" dirty="0"/>
              <a:t>Click to edit Master title style</a:t>
            </a:r>
          </a:p>
        </p:txBody>
      </p:sp>
      <p:sp>
        <p:nvSpPr>
          <p:cNvPr id="4" name="Text Placeholder 3"/>
          <p:cNvSpPr>
            <a:spLocks noGrp="1"/>
          </p:cNvSpPr>
          <p:nvPr>
            <p:ph type="body" sz="half" idx="2"/>
          </p:nvPr>
        </p:nvSpPr>
        <p:spPr>
          <a:xfrm>
            <a:off x="5029200" y="857250"/>
            <a:ext cx="4114800" cy="685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85750"/>
            <a:ext cx="8153400" cy="4572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cxnSp>
        <p:nvCxnSpPr>
          <p:cNvPr id="8" name="Straight Connector 7"/>
          <p:cNvCxnSpPr/>
          <p:nvPr userDrawn="1"/>
        </p:nvCxnSpPr>
        <p:spPr>
          <a:xfrm>
            <a:off x="457200" y="742950"/>
            <a:ext cx="8229600" cy="0"/>
          </a:xfrm>
          <a:prstGeom prst="line">
            <a:avLst/>
          </a:prstGeom>
          <a:ln w="12700">
            <a:solidFill>
              <a:srgbClr val="0076A8">
                <a:alpha val="74902"/>
              </a:srgbClr>
            </a:solidFill>
          </a:ln>
          <a:effectLst/>
        </p:spPr>
        <p:style>
          <a:lnRef idx="2">
            <a:schemeClr val="dk1"/>
          </a:lnRef>
          <a:fillRef idx="0">
            <a:schemeClr val="dk1"/>
          </a:fillRef>
          <a:effectRef idx="1">
            <a:schemeClr val="dk1"/>
          </a:effectRef>
          <a:fontRef idx="minor">
            <a:schemeClr val="tx1"/>
          </a:fontRef>
        </p:style>
      </p:cxnSp>
      <p:pic>
        <p:nvPicPr>
          <p:cNvPr id="10" name="Picture 9"/>
          <p:cNvPicPr>
            <a:picLocks noChangeAspect="1"/>
          </p:cNvPicPr>
          <p:nvPr userDrawn="1"/>
        </p:nvPicPr>
        <p:blipFill rotWithShape="1">
          <a:blip r:embed="rId13" cstate="print">
            <a:extLst>
              <a:ext uri="{28A0092B-C50C-407E-A947-70E740481C1C}">
                <a14:useLocalDpi xmlns:a14="http://schemas.microsoft.com/office/drawing/2010/main" val="0"/>
              </a:ext>
            </a:extLst>
          </a:blip>
          <a:srcRect l="21308" t="90682" r="1209" b="763"/>
          <a:stretch/>
        </p:blipFill>
        <p:spPr>
          <a:xfrm>
            <a:off x="0" y="4594623"/>
            <a:ext cx="9144000" cy="567927"/>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 id="214748366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62" r:id="rId11"/>
  </p:sldLayoutIdLst>
  <p:hf hdr="0" ftr="0" dt="0"/>
  <p:txStyles>
    <p:titleStyle>
      <a:lvl1pPr algn="l" defTabSz="914400" rtl="0" eaLnBrk="1" latinLnBrk="0" hangingPunct="1">
        <a:spcBef>
          <a:spcPct val="0"/>
        </a:spcBef>
        <a:buNone/>
        <a:defRPr sz="3600" b="1" kern="1200">
          <a:solidFill>
            <a:schemeClr val="tx1"/>
          </a:solidFill>
          <a:latin typeface="Cambria"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Calibri"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29150"/>
            <a:ext cx="9144000" cy="514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national endowment for the ar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52" y="256850"/>
            <a:ext cx="9113874" cy="459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922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55180" y="194820"/>
            <a:ext cx="6161495" cy="600164"/>
          </a:xfrm>
          <a:prstGeom prst="rect">
            <a:avLst/>
          </a:prstGeom>
          <a:noFill/>
        </p:spPr>
        <p:txBody>
          <a:bodyPr wrap="none" rtlCol="0">
            <a:spAutoFit/>
          </a:bodyPr>
          <a:lstStyle/>
          <a:p>
            <a:r>
              <a:rPr lang="en-US" sz="3300" b="1" dirty="0">
                <a:latin typeface="Cambria" panose="02040503050406030204" pitchFamily="18" charset="0"/>
                <a:ea typeface="Cambria" panose="02040503050406030204" pitchFamily="18" charset="0"/>
              </a:rPr>
              <a:t>The Arts in Rural Communities</a:t>
            </a:r>
          </a:p>
        </p:txBody>
      </p:sp>
      <p:pic>
        <p:nvPicPr>
          <p:cNvPr id="51" name="Picture 50"/>
          <p:cNvPicPr>
            <a:picLocks noChangeAspect="1"/>
          </p:cNvPicPr>
          <p:nvPr/>
        </p:nvPicPr>
        <p:blipFill>
          <a:blip r:embed="rId3"/>
          <a:stretch>
            <a:fillRect/>
          </a:stretch>
        </p:blipFill>
        <p:spPr>
          <a:xfrm>
            <a:off x="0" y="851469"/>
            <a:ext cx="9144000" cy="3731409"/>
          </a:xfrm>
          <a:prstGeom prst="rect">
            <a:avLst/>
          </a:prstGeom>
        </p:spPr>
      </p:pic>
      <p:sp>
        <p:nvSpPr>
          <p:cNvPr id="2" name="Rectangle 1"/>
          <p:cNvSpPr/>
          <p:nvPr/>
        </p:nvSpPr>
        <p:spPr>
          <a:xfrm>
            <a:off x="2971800" y="1962150"/>
            <a:ext cx="1447800" cy="533400"/>
          </a:xfrm>
          <a:prstGeom prst="rect">
            <a:avLst/>
          </a:prstGeom>
          <a:solidFill>
            <a:srgbClr val="ADE2E3"/>
          </a:solidFill>
          <a:ln>
            <a:solidFill>
              <a:srgbClr val="ADE2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724400" y="1962150"/>
            <a:ext cx="1295400" cy="533400"/>
          </a:xfrm>
          <a:prstGeom prst="rect">
            <a:avLst/>
          </a:prstGeom>
          <a:solidFill>
            <a:srgbClr val="ADE2E3"/>
          </a:solidFill>
          <a:ln>
            <a:solidFill>
              <a:srgbClr val="ADE2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971800" y="1428750"/>
            <a:ext cx="3581400" cy="1066800"/>
          </a:xfrm>
          <a:prstGeom prst="rect">
            <a:avLst/>
          </a:prstGeom>
          <a:solidFill>
            <a:srgbClr val="ADE2E3"/>
          </a:solidFill>
          <a:ln>
            <a:solidFill>
              <a:srgbClr val="ADE2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851469"/>
            <a:ext cx="9144000" cy="536185"/>
          </a:xfrm>
          <a:prstGeom prst="rect">
            <a:avLst/>
          </a:prstGeom>
          <a:solidFill>
            <a:srgbClr val="ADE2E3"/>
          </a:solidFill>
          <a:ln>
            <a:solidFill>
              <a:srgbClr val="ADE2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895600" y="1138794"/>
            <a:ext cx="3429000" cy="289956"/>
          </a:xfrm>
          <a:prstGeom prst="roundRect">
            <a:avLst/>
          </a:prstGeom>
          <a:solidFill>
            <a:srgbClr val="FF9E1A"/>
          </a:solidFill>
          <a:ln>
            <a:solidFill>
              <a:srgbClr val="FF9E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50" dirty="0">
                <a:latin typeface="Arial Black" panose="020B0A04020102020204" pitchFamily="34" charset="0"/>
              </a:rPr>
              <a:t>Rural Communities (2015)</a:t>
            </a:r>
          </a:p>
        </p:txBody>
      </p:sp>
      <p:sp>
        <p:nvSpPr>
          <p:cNvPr id="13" name="TextBox 12"/>
          <p:cNvSpPr txBox="1"/>
          <p:nvPr/>
        </p:nvSpPr>
        <p:spPr>
          <a:xfrm>
            <a:off x="3290535" y="1538904"/>
            <a:ext cx="824265" cy="477054"/>
          </a:xfrm>
          <a:prstGeom prst="rect">
            <a:avLst/>
          </a:prstGeom>
          <a:noFill/>
        </p:spPr>
        <p:txBody>
          <a:bodyPr wrap="none" rtlCol="0">
            <a:spAutoFit/>
          </a:bodyPr>
          <a:lstStyle/>
          <a:p>
            <a:r>
              <a:rPr lang="en-US" sz="2500" dirty="0">
                <a:latin typeface="Arial Black" panose="020B0A04020102020204" pitchFamily="34" charset="0"/>
              </a:rPr>
              <a:t>300</a:t>
            </a:r>
          </a:p>
        </p:txBody>
      </p:sp>
      <p:sp>
        <p:nvSpPr>
          <p:cNvPr id="14" name="TextBox 13"/>
          <p:cNvSpPr txBox="1"/>
          <p:nvPr/>
        </p:nvSpPr>
        <p:spPr>
          <a:xfrm>
            <a:off x="3276600" y="2007875"/>
            <a:ext cx="832664" cy="400110"/>
          </a:xfrm>
          <a:prstGeom prst="rect">
            <a:avLst/>
          </a:prstGeom>
          <a:noFill/>
        </p:spPr>
        <p:txBody>
          <a:bodyPr wrap="none" rtlCol="0">
            <a:spAutoFit/>
          </a:bodyPr>
          <a:lstStyle/>
          <a:p>
            <a:r>
              <a:rPr lang="en-US" sz="2000" dirty="0"/>
              <a:t>grants</a:t>
            </a:r>
          </a:p>
        </p:txBody>
      </p:sp>
      <p:sp>
        <p:nvSpPr>
          <p:cNvPr id="15" name="TextBox 14"/>
          <p:cNvSpPr txBox="1"/>
          <p:nvPr/>
        </p:nvSpPr>
        <p:spPr>
          <a:xfrm>
            <a:off x="5066567" y="1559063"/>
            <a:ext cx="611065" cy="477054"/>
          </a:xfrm>
          <a:prstGeom prst="rect">
            <a:avLst/>
          </a:prstGeom>
          <a:noFill/>
        </p:spPr>
        <p:txBody>
          <a:bodyPr wrap="none" rtlCol="0">
            <a:spAutoFit/>
          </a:bodyPr>
          <a:lstStyle/>
          <a:p>
            <a:r>
              <a:rPr lang="en-US" sz="2500" dirty="0">
                <a:latin typeface="Arial Black" panose="020B0A04020102020204" pitchFamily="34" charset="0"/>
              </a:rPr>
              <a:t>$8</a:t>
            </a:r>
          </a:p>
        </p:txBody>
      </p:sp>
      <p:sp>
        <p:nvSpPr>
          <p:cNvPr id="16" name="TextBox 15"/>
          <p:cNvSpPr txBox="1"/>
          <p:nvPr/>
        </p:nvSpPr>
        <p:spPr>
          <a:xfrm>
            <a:off x="4974097" y="2036117"/>
            <a:ext cx="896399" cy="400110"/>
          </a:xfrm>
          <a:prstGeom prst="rect">
            <a:avLst/>
          </a:prstGeom>
          <a:noFill/>
        </p:spPr>
        <p:txBody>
          <a:bodyPr wrap="none" rtlCol="0">
            <a:spAutoFit/>
          </a:bodyPr>
          <a:lstStyle/>
          <a:p>
            <a:r>
              <a:rPr lang="en-US" sz="2000" dirty="0"/>
              <a:t>million</a:t>
            </a:r>
          </a:p>
        </p:txBody>
      </p:sp>
      <p:cxnSp>
        <p:nvCxnSpPr>
          <p:cNvPr id="18" name="Straight Connector 17"/>
          <p:cNvCxnSpPr/>
          <p:nvPr/>
        </p:nvCxnSpPr>
        <p:spPr>
          <a:xfrm>
            <a:off x="4540431" y="1579617"/>
            <a:ext cx="0" cy="8359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767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920430" y="1130658"/>
            <a:ext cx="2990434" cy="369332"/>
          </a:xfrm>
          <a:prstGeom prst="rect">
            <a:avLst/>
          </a:prstGeom>
          <a:noFill/>
        </p:spPr>
        <p:txBody>
          <a:bodyPr wrap="none" rtlCol="0">
            <a:spAutoFit/>
          </a:bodyPr>
          <a:lstStyle/>
          <a:p>
            <a:r>
              <a:rPr lang="en-US" dirty="0">
                <a:solidFill>
                  <a:schemeClr val="bg1"/>
                </a:solidFill>
              </a:rPr>
              <a:t>ARTS ENDOWMENT FUNDING</a:t>
            </a:r>
          </a:p>
        </p:txBody>
      </p:sp>
      <p:grpSp>
        <p:nvGrpSpPr>
          <p:cNvPr id="29" name="Group 28"/>
          <p:cNvGrpSpPr/>
          <p:nvPr/>
        </p:nvGrpSpPr>
        <p:grpSpPr>
          <a:xfrm>
            <a:off x="2581720" y="3577670"/>
            <a:ext cx="3663592" cy="1356278"/>
            <a:chOff x="2661008" y="3790950"/>
            <a:chExt cx="3380156" cy="1119506"/>
          </a:xfrm>
        </p:grpSpPr>
        <p:sp>
          <p:nvSpPr>
            <p:cNvPr id="13" name="Rectangle 12"/>
            <p:cNvSpPr/>
            <p:nvPr/>
          </p:nvSpPr>
          <p:spPr>
            <a:xfrm>
              <a:off x="5715000" y="3790950"/>
              <a:ext cx="326164"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2661008" y="4283254"/>
              <a:ext cx="76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352800" y="4248150"/>
              <a:ext cx="228600" cy="3048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560852" y="4497298"/>
              <a:ext cx="3048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571126" y="4542676"/>
              <a:ext cx="0" cy="152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595955" y="4681856"/>
              <a:ext cx="152400" cy="228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3865652" y="4497298"/>
              <a:ext cx="172948" cy="18455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046485" y="4681856"/>
              <a:ext cx="0" cy="228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457200" y="133350"/>
            <a:ext cx="5570371" cy="646331"/>
          </a:xfrm>
          <a:prstGeom prst="rect">
            <a:avLst/>
          </a:prstGeom>
          <a:noFill/>
        </p:spPr>
        <p:txBody>
          <a:bodyPr wrap="none" rtlCol="0">
            <a:spAutoFit/>
          </a:bodyPr>
          <a:lstStyle/>
          <a:p>
            <a:r>
              <a:rPr lang="en-US" sz="3600" b="1" dirty="0">
                <a:latin typeface="Cambria" panose="02040503050406030204" pitchFamily="18" charset="0"/>
                <a:ea typeface="Cambria" panose="02040503050406030204" pitchFamily="18" charset="0"/>
              </a:rPr>
              <a:t>Arts Endowment Funding</a:t>
            </a:r>
          </a:p>
        </p:txBody>
      </p:sp>
      <p:sp>
        <p:nvSpPr>
          <p:cNvPr id="3" name="TextBox 2"/>
          <p:cNvSpPr txBox="1"/>
          <p:nvPr/>
        </p:nvSpPr>
        <p:spPr>
          <a:xfrm>
            <a:off x="2781577" y="2089487"/>
            <a:ext cx="1980029" cy="1015663"/>
          </a:xfrm>
          <a:prstGeom prst="rect">
            <a:avLst/>
          </a:prstGeom>
          <a:noFill/>
          <a:effectLst>
            <a:outerShdw blurRad="50800" dist="38100" algn="l" rotWithShape="0">
              <a:prstClr val="black">
                <a:alpha val="40000"/>
              </a:prstClr>
            </a:outerShdw>
          </a:effectLst>
        </p:spPr>
        <p:txBody>
          <a:bodyPr wrap="none" rtlCol="0">
            <a:spAutoFit/>
          </a:bodyPr>
          <a:lstStyle/>
          <a:p>
            <a:r>
              <a:rPr lang="en-US" sz="6000" dirty="0">
                <a:latin typeface="Arial Black" panose="020B0A04020102020204" pitchFamily="34" charset="0"/>
              </a:rPr>
              <a:t>40%</a:t>
            </a:r>
          </a:p>
        </p:txBody>
      </p:sp>
      <p:sp>
        <p:nvSpPr>
          <p:cNvPr id="4" name="Right Arrow 3"/>
          <p:cNvSpPr/>
          <p:nvPr/>
        </p:nvSpPr>
        <p:spPr>
          <a:xfrm>
            <a:off x="4855534" y="2326416"/>
            <a:ext cx="1143000" cy="4572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423" y="904917"/>
            <a:ext cx="2281943" cy="3766770"/>
          </a:xfrm>
          <a:prstGeom prst="rect">
            <a:avLst/>
          </a:prstGeom>
        </p:spPr>
      </p:pic>
      <p:sp>
        <p:nvSpPr>
          <p:cNvPr id="8" name="TextBox 7"/>
          <p:cNvSpPr txBox="1"/>
          <p:nvPr/>
        </p:nvSpPr>
        <p:spPr>
          <a:xfrm>
            <a:off x="6040200" y="2047184"/>
            <a:ext cx="3016595" cy="1015663"/>
          </a:xfrm>
          <a:prstGeom prst="rect">
            <a:avLst/>
          </a:prstGeom>
          <a:noFill/>
        </p:spPr>
        <p:txBody>
          <a:bodyPr wrap="none" rtlCol="0">
            <a:spAutoFit/>
          </a:bodyPr>
          <a:lstStyle/>
          <a:p>
            <a:r>
              <a:rPr lang="en-US" sz="6000" dirty="0">
                <a:latin typeface="Arial Black" panose="020B0A04020102020204" pitchFamily="34" charset="0"/>
              </a:rPr>
              <a:t>To You</a:t>
            </a:r>
          </a:p>
        </p:txBody>
      </p:sp>
    </p:spTree>
    <p:extLst>
      <p:ext uri="{BB962C8B-B14F-4D97-AF65-F5344CB8AC3E}">
        <p14:creationId xmlns:p14="http://schemas.microsoft.com/office/powerpoint/2010/main" val="1356008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286292"/>
            <a:ext cx="5371470" cy="2215991"/>
          </a:xfrm>
          <a:prstGeom prst="rect">
            <a:avLst/>
          </a:prstGeom>
          <a:noFill/>
        </p:spPr>
        <p:txBody>
          <a:bodyPr wrap="none" rtlCol="0">
            <a:spAutoFit/>
          </a:bodyPr>
          <a:lstStyle/>
          <a:p>
            <a:r>
              <a:rPr lang="en-US" sz="2400" b="1" dirty="0">
                <a:latin typeface="Cambria" panose="02040503050406030204" pitchFamily="18" charset="0"/>
                <a:ea typeface="Cambria" panose="02040503050406030204" pitchFamily="18" charset="0"/>
              </a:rPr>
              <a:t>Creative </a:t>
            </a:r>
            <a:r>
              <a:rPr lang="en-US" sz="2400" b="1" dirty="0" err="1">
                <a:latin typeface="Cambria" panose="02040503050406030204" pitchFamily="18" charset="0"/>
                <a:ea typeface="Cambria" panose="02040503050406030204" pitchFamily="18" charset="0"/>
              </a:rPr>
              <a:t>placemaking</a:t>
            </a:r>
            <a:r>
              <a:rPr lang="en-US" sz="2400" b="1" dirty="0">
                <a:latin typeface="Cambria" panose="02040503050406030204" pitchFamily="18" charset="0"/>
                <a:ea typeface="Cambria" panose="02040503050406030204" pitchFamily="18" charset="0"/>
              </a:rPr>
              <a:t> projects </a:t>
            </a:r>
          </a:p>
          <a:p>
            <a:endParaRPr lang="en-US" dirty="0"/>
          </a:p>
          <a:p>
            <a:r>
              <a:rPr lang="en-US" b="1" dirty="0">
                <a:latin typeface="Cambria" panose="02040503050406030204" pitchFamily="18" charset="0"/>
                <a:ea typeface="Cambria" panose="02040503050406030204" pitchFamily="18" charset="0"/>
              </a:rPr>
              <a:t>Applicants must be partnerships between</a:t>
            </a:r>
            <a:endParaRPr lang="en-US" dirty="0"/>
          </a:p>
          <a:p>
            <a:endParaRPr lang="en-US" sz="1000" dirty="0"/>
          </a:p>
          <a:p>
            <a:pPr marL="742950" lvl="1" indent="-285750">
              <a:buFont typeface="Arial" panose="020B0604020202020204" pitchFamily="34" charset="0"/>
              <a:buChar char="•"/>
            </a:pPr>
            <a:r>
              <a:rPr lang="en-US" sz="1600" dirty="0"/>
              <a:t>a nonprofit design or cultural organization</a:t>
            </a:r>
          </a:p>
          <a:p>
            <a:pPr marL="742950" lvl="1" indent="-285750">
              <a:buFont typeface="Arial" panose="020B0604020202020204" pitchFamily="34" charset="0"/>
              <a:buChar char="•"/>
            </a:pPr>
            <a:r>
              <a:rPr lang="en-US" sz="1600" dirty="0"/>
              <a:t>a local government entity</a:t>
            </a:r>
          </a:p>
          <a:p>
            <a:endParaRPr lang="en-US" dirty="0"/>
          </a:p>
          <a:p>
            <a:r>
              <a:rPr lang="en-US" b="1" dirty="0">
                <a:latin typeface="Cambria" panose="02040503050406030204" pitchFamily="18" charset="0"/>
                <a:ea typeface="Cambria" panose="02040503050406030204" pitchFamily="18" charset="0"/>
              </a:rPr>
              <a:t>Grants generally range from $25,000 to $200,000</a:t>
            </a:r>
          </a:p>
        </p:txBody>
      </p:sp>
      <p:sp>
        <p:nvSpPr>
          <p:cNvPr id="3" name="TextBox 2"/>
          <p:cNvSpPr txBox="1"/>
          <p:nvPr/>
        </p:nvSpPr>
        <p:spPr>
          <a:xfrm>
            <a:off x="457200" y="133350"/>
            <a:ext cx="2250360" cy="646331"/>
          </a:xfrm>
          <a:prstGeom prst="rect">
            <a:avLst/>
          </a:prstGeom>
          <a:noFill/>
        </p:spPr>
        <p:txBody>
          <a:bodyPr wrap="none" rtlCol="0">
            <a:spAutoFit/>
          </a:bodyPr>
          <a:lstStyle/>
          <a:p>
            <a:r>
              <a:rPr lang="en-US" sz="3600" b="1" dirty="0">
                <a:latin typeface="Cambria" panose="02040503050406030204" pitchFamily="18" charset="0"/>
                <a:ea typeface="Cambria" panose="02040503050406030204" pitchFamily="18" charset="0"/>
              </a:rPr>
              <a:t>Our Town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1047750"/>
            <a:ext cx="2256739" cy="3385109"/>
          </a:xfrm>
          <a:prstGeom prst="rect">
            <a:avLst/>
          </a:prstGeom>
          <a:ln w="190500" cap="sq">
            <a:solidFill>
              <a:srgbClr val="C8C6BD"/>
            </a:solidFill>
            <a:prstDash val="solid"/>
            <a:miter lim="800000"/>
          </a:ln>
          <a:effectLst>
            <a:outerShdw blurRad="76200" dir="13500000" sy="23000" kx="1200000" algn="br" rotWithShape="0">
              <a:prstClr val="black">
                <a:alpha val="20000"/>
              </a:prst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288986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1184" y="133350"/>
            <a:ext cx="7095725" cy="553998"/>
          </a:xfrm>
          <a:prstGeom prst="rect">
            <a:avLst/>
          </a:prstGeom>
          <a:noFill/>
        </p:spPr>
        <p:txBody>
          <a:bodyPr wrap="none" rtlCol="0">
            <a:spAutoFit/>
          </a:bodyPr>
          <a:lstStyle/>
          <a:p>
            <a:r>
              <a:rPr lang="en-US" sz="3000" b="1" dirty="0">
                <a:latin typeface="Cambria" panose="02040503050406030204" pitchFamily="18" charset="0"/>
                <a:ea typeface="Cambria" panose="02040503050406030204" pitchFamily="18" charset="0"/>
              </a:rPr>
              <a:t>Mayor Institute on City Design (MICD)</a:t>
            </a:r>
          </a:p>
        </p:txBody>
      </p:sp>
      <p:sp>
        <p:nvSpPr>
          <p:cNvPr id="4" name="TextBox 3"/>
          <p:cNvSpPr txBox="1"/>
          <p:nvPr/>
        </p:nvSpPr>
        <p:spPr>
          <a:xfrm>
            <a:off x="555362" y="837988"/>
            <a:ext cx="7940379" cy="830997"/>
          </a:xfrm>
          <a:prstGeom prst="rect">
            <a:avLst/>
          </a:prstGeom>
          <a:noFill/>
        </p:spPr>
        <p:txBody>
          <a:bodyPr wrap="none" rtlCol="0">
            <a:spAutoFit/>
          </a:bodyPr>
          <a:lstStyle/>
          <a:p>
            <a:pPr algn="ctr"/>
            <a:r>
              <a:rPr lang="en-US" sz="2400" dirty="0">
                <a:ea typeface="Microsoft JhengHei UI Light" panose="020B0304030504040204" pitchFamily="34" charset="-120"/>
              </a:rPr>
              <a:t>A leadership initiative of the National Endowment for the Arts </a:t>
            </a:r>
          </a:p>
          <a:p>
            <a:pPr algn="ctr"/>
            <a:r>
              <a:rPr lang="en-US" sz="2400" dirty="0">
                <a:ea typeface="Microsoft JhengHei UI Light" panose="020B0304030504040204" pitchFamily="34" charset="-120"/>
              </a:rPr>
              <a:t>in partnership with the U.S. Conference of Mayors</a:t>
            </a:r>
            <a:endParaRPr lang="en-US" sz="2400" b="1" dirty="0">
              <a:ea typeface="Microsoft JhengHei UI Light" panose="020B0304030504040204" pitchFamily="34" charset="-12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4918622" y="1758669"/>
            <a:ext cx="3581400" cy="2686050"/>
          </a:xfrm>
          <a:prstGeom prst="rect">
            <a:avLst/>
          </a:prstGeom>
          <a:ln>
            <a:noFill/>
          </a:ln>
          <a:effectLst>
            <a:outerShdw blurRad="50800" dist="38100" dir="10800000" algn="r" rotWithShape="0">
              <a:prstClr val="black">
                <a:alpha val="40000"/>
              </a:prstClr>
            </a:outerShdw>
          </a:effectLst>
          <a:scene3d>
            <a:camera prst="orthographicFront">
              <a:rot lat="0" lon="0" rev="0"/>
            </a:camera>
            <a:lightRig rig="balanced" dir="t">
              <a:rot lat="0" lon="0" rev="8700000"/>
            </a:lightRig>
          </a:scene3d>
          <a:sp3d>
            <a:bevelT w="190500" h="38100"/>
          </a:sp3d>
        </p:spPr>
      </p:pic>
      <p:pic>
        <p:nvPicPr>
          <p:cNvPr id="1026" name="Picture 3" descr="http://www.thefargoproject.com/wp-content/uploads/2017/07/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362" y="1738121"/>
            <a:ext cx="3686300" cy="3090217"/>
          </a:xfrm>
          <a:prstGeom prst="rect">
            <a:avLst/>
          </a:prstGeom>
          <a:no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377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1184" y="133350"/>
            <a:ext cx="8205964" cy="553998"/>
          </a:xfrm>
          <a:prstGeom prst="rect">
            <a:avLst/>
          </a:prstGeom>
          <a:noFill/>
        </p:spPr>
        <p:txBody>
          <a:bodyPr wrap="none" rtlCol="0">
            <a:spAutoFit/>
          </a:bodyPr>
          <a:lstStyle/>
          <a:p>
            <a:r>
              <a:rPr lang="en-US" sz="3000" b="1" dirty="0">
                <a:latin typeface="Cambria" panose="02040503050406030204" pitchFamily="18" charset="0"/>
                <a:ea typeface="Cambria" panose="02040503050406030204" pitchFamily="18" charset="0"/>
              </a:rPr>
              <a:t>The Citizens' Institute on Rural Design (CIRD)</a:t>
            </a:r>
          </a:p>
        </p:txBody>
      </p:sp>
      <p:pic>
        <p:nvPicPr>
          <p:cNvPr id="4" name="Picture 3"/>
          <p:cNvPicPr>
            <a:picLocks noChangeAspect="1"/>
          </p:cNvPicPr>
          <p:nvPr/>
        </p:nvPicPr>
        <p:blipFill>
          <a:blip r:embed="rId3"/>
          <a:stretch>
            <a:fillRect/>
          </a:stretch>
        </p:blipFill>
        <p:spPr>
          <a:xfrm>
            <a:off x="4604420" y="1733550"/>
            <a:ext cx="3652391" cy="274449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4"/>
          <p:cNvSpPr/>
          <p:nvPr/>
        </p:nvSpPr>
        <p:spPr>
          <a:xfrm>
            <a:off x="457200" y="971550"/>
            <a:ext cx="7391400" cy="3754874"/>
          </a:xfrm>
          <a:prstGeom prst="rect">
            <a:avLst/>
          </a:prstGeom>
        </p:spPr>
        <p:txBody>
          <a:bodyPr wrap="square">
            <a:spAutoFit/>
          </a:bodyPr>
          <a:lstStyle/>
          <a:p>
            <a:r>
              <a:rPr lang="en-US" sz="2800" dirty="0"/>
              <a:t>Rural design utilizes design strategies to improve: </a:t>
            </a:r>
          </a:p>
          <a:p>
            <a:endParaRPr lang="en-US" dirty="0"/>
          </a:p>
          <a:p>
            <a:pPr marL="285750" indent="-285750">
              <a:buFont typeface="Arial" panose="020B0604020202020204" pitchFamily="34" charset="0"/>
              <a:buChar char="•"/>
            </a:pPr>
            <a:r>
              <a:rPr lang="en-US" sz="2400" dirty="0"/>
              <a:t>Community streets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2400" dirty="0"/>
              <a:t>Buildings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2400" dirty="0"/>
              <a:t>Public spaces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2400" dirty="0"/>
              <a:t>Landscapes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2400" dirty="0"/>
              <a:t>Communities &lt;50,000</a:t>
            </a:r>
          </a:p>
        </p:txBody>
      </p:sp>
    </p:spTree>
    <p:extLst>
      <p:ext uri="{BB962C8B-B14F-4D97-AF65-F5344CB8AC3E}">
        <p14:creationId xmlns:p14="http://schemas.microsoft.com/office/powerpoint/2010/main" val="266882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666750"/>
            <a:ext cx="8382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36439"/>
            <a:ext cx="5503057" cy="4710143"/>
          </a:xfrm>
          <a:prstGeom prst="rect">
            <a:avLst/>
          </a:prstGeom>
        </p:spPr>
      </p:pic>
      <p:sp>
        <p:nvSpPr>
          <p:cNvPr id="6" name="Rectangle 5"/>
          <p:cNvSpPr/>
          <p:nvPr/>
        </p:nvSpPr>
        <p:spPr>
          <a:xfrm>
            <a:off x="1066800" y="4832920"/>
            <a:ext cx="2209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790950"/>
            <a:ext cx="1825494" cy="1342276"/>
          </a:xfrm>
          <a:prstGeom prst="rect">
            <a:avLst/>
          </a:prstGeom>
        </p:spPr>
      </p:pic>
      <p:pic>
        <p:nvPicPr>
          <p:cNvPr id="8" name="Picture 7"/>
          <p:cNvPicPr>
            <a:picLocks noChangeAspect="1"/>
          </p:cNvPicPr>
          <p:nvPr/>
        </p:nvPicPr>
        <p:blipFill>
          <a:blip r:embed="rId5"/>
          <a:stretch>
            <a:fillRect/>
          </a:stretch>
        </p:blipFill>
        <p:spPr>
          <a:xfrm>
            <a:off x="1648411" y="3789880"/>
            <a:ext cx="1095375" cy="904875"/>
          </a:xfrm>
          <a:prstGeom prst="rect">
            <a:avLst/>
          </a:prstGeom>
        </p:spPr>
      </p:pic>
      <p:sp>
        <p:nvSpPr>
          <p:cNvPr id="3" name="TextBox 2"/>
          <p:cNvSpPr txBox="1"/>
          <p:nvPr/>
        </p:nvSpPr>
        <p:spPr>
          <a:xfrm>
            <a:off x="381000" y="-54154"/>
            <a:ext cx="8323625" cy="584775"/>
          </a:xfrm>
          <a:prstGeom prst="rect">
            <a:avLst/>
          </a:prstGeom>
          <a:noFill/>
        </p:spPr>
        <p:txBody>
          <a:bodyPr wrap="none" rtlCol="0">
            <a:spAutoFit/>
          </a:bodyPr>
          <a:lstStyle/>
          <a:p>
            <a:r>
              <a:rPr lang="en-US" sz="3200" b="1" dirty="0">
                <a:latin typeface="Cambria" panose="02040503050406030204" pitchFamily="18" charset="0"/>
                <a:ea typeface="Cambria" panose="02040503050406030204" pitchFamily="18" charset="0"/>
              </a:rPr>
              <a:t>Endowment vs. Private Funding in Counties</a:t>
            </a:r>
          </a:p>
        </p:txBody>
      </p:sp>
      <p:pic>
        <p:nvPicPr>
          <p:cNvPr id="9" name="Picture 8"/>
          <p:cNvPicPr>
            <a:picLocks noChangeAspect="1"/>
          </p:cNvPicPr>
          <p:nvPr/>
        </p:nvPicPr>
        <p:blipFill>
          <a:blip r:embed="rId6"/>
          <a:stretch>
            <a:fillRect/>
          </a:stretch>
        </p:blipFill>
        <p:spPr>
          <a:xfrm>
            <a:off x="5772150" y="1913135"/>
            <a:ext cx="3371850" cy="495300"/>
          </a:xfrm>
          <a:prstGeom prst="rect">
            <a:avLst/>
          </a:prstGeom>
        </p:spPr>
      </p:pic>
      <p:sp>
        <p:nvSpPr>
          <p:cNvPr id="10" name="Rectangle 9"/>
          <p:cNvSpPr/>
          <p:nvPr/>
        </p:nvSpPr>
        <p:spPr>
          <a:xfrm>
            <a:off x="6257744" y="1913135"/>
            <a:ext cx="2864990" cy="495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167738" y="1880949"/>
            <a:ext cx="2589620" cy="461665"/>
          </a:xfrm>
          <a:prstGeom prst="rect">
            <a:avLst/>
          </a:prstGeom>
          <a:noFill/>
        </p:spPr>
        <p:txBody>
          <a:bodyPr wrap="none" rtlCol="0">
            <a:spAutoFit/>
          </a:bodyPr>
          <a:lstStyle/>
          <a:p>
            <a:r>
              <a:rPr lang="en-US" sz="1200" dirty="0"/>
              <a:t>Counties not funded by the top</a:t>
            </a:r>
          </a:p>
          <a:p>
            <a:r>
              <a:rPr lang="en-US" sz="1200" dirty="0"/>
              <a:t>1,000 private/community foundations</a:t>
            </a:r>
          </a:p>
        </p:txBody>
      </p:sp>
    </p:spTree>
    <p:extLst>
      <p:ext uri="{BB962C8B-B14F-4D97-AF65-F5344CB8AC3E}">
        <p14:creationId xmlns:p14="http://schemas.microsoft.com/office/powerpoint/2010/main" val="2445334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6662F5726D3EB4386699707BB10DEB8" ma:contentTypeVersion="9" ma:contentTypeDescription="Create a new document." ma:contentTypeScope="" ma:versionID="85d45b205c2233fb36c857b1df815ed7">
  <xsd:schema xmlns:xsd="http://www.w3.org/2001/XMLSchema" xmlns:xs="http://www.w3.org/2001/XMLSchema" xmlns:p="http://schemas.microsoft.com/office/2006/metadata/properties" xmlns:ns1="http://schemas.microsoft.com/sharepoint/v3" xmlns:ns2="222fd353-7812-4ffd-af9d-2d48c5bcf30e" xmlns:ns3="bd3902f6-26c8-42eb-82c0-68e10c53a27f" targetNamespace="http://schemas.microsoft.com/office/2006/metadata/properties" ma:root="true" ma:fieldsID="ee67caead3ad41c21e44b797d0aef241" ns1:_="" ns2:_="" ns3:_="">
    <xsd:import namespace="http://schemas.microsoft.com/sharepoint/v3"/>
    <xsd:import namespace="222fd353-7812-4ffd-af9d-2d48c5bcf30e"/>
    <xsd:import namespace="bd3902f6-26c8-42eb-82c0-68e10c53a27f"/>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22fd353-7812-4ffd-af9d-2d48c5bcf30e"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d3902f6-26c8-42eb-82c0-68e10c53a27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F10C8D-C2E4-4F4E-A478-69FCB97BE2DD}">
  <ds:schemaRefs>
    <ds:schemaRef ds:uri="http://schemas.microsoft.com/office/2006/documentManagement/types"/>
    <ds:schemaRef ds:uri="http://purl.org/dc/elements/1.1/"/>
    <ds:schemaRef ds:uri="http://schemas.microsoft.com/office/infopath/2007/PartnerControls"/>
    <ds:schemaRef ds:uri="bd3902f6-26c8-42eb-82c0-68e10c53a27f"/>
    <ds:schemaRef ds:uri="http://schemas.microsoft.com/sharepoint/v3"/>
    <ds:schemaRef ds:uri="http://www.w3.org/XML/1998/namespace"/>
    <ds:schemaRef ds:uri="http://purl.org/dc/terms/"/>
    <ds:schemaRef ds:uri="http://schemas.microsoft.com/office/2006/metadata/properties"/>
    <ds:schemaRef ds:uri="http://schemas.openxmlformats.org/package/2006/metadata/core-properties"/>
    <ds:schemaRef ds:uri="222fd353-7812-4ffd-af9d-2d48c5bcf30e"/>
    <ds:schemaRef ds:uri="http://purl.org/dc/dcmitype/"/>
  </ds:schemaRefs>
</ds:datastoreItem>
</file>

<file path=customXml/itemProps2.xml><?xml version="1.0" encoding="utf-8"?>
<ds:datastoreItem xmlns:ds="http://schemas.openxmlformats.org/officeDocument/2006/customXml" ds:itemID="{82B07B26-F4ED-4766-89CC-921C27689A5B}">
  <ds:schemaRefs>
    <ds:schemaRef ds:uri="http://schemas.microsoft.com/sharepoint/v3/contenttype/forms"/>
  </ds:schemaRefs>
</ds:datastoreItem>
</file>

<file path=customXml/itemProps3.xml><?xml version="1.0" encoding="utf-8"?>
<ds:datastoreItem xmlns:ds="http://schemas.openxmlformats.org/officeDocument/2006/customXml" ds:itemID="{10EECF28-B18F-414A-8034-2A291103DA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22fd353-7812-4ffd-af9d-2d48c5bcf30e"/>
    <ds:schemaRef ds:uri="bd3902f6-26c8-42eb-82c0-68e10c53a2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28047</TotalTime>
  <Words>553</Words>
  <Application>Microsoft Office PowerPoint</Application>
  <PresentationFormat>On-screen Show (16:9)</PresentationFormat>
  <Paragraphs>65</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Arial Black</vt:lpstr>
      <vt:lpstr>Calibri</vt:lpstr>
      <vt:lpstr>Cambria</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Kelli Rogowski</dc:creator>
  <cp:lastModifiedBy>Lauren DeNinno</cp:lastModifiedBy>
  <cp:revision>267</cp:revision>
  <cp:lastPrinted>2019-09-30T13:58:36Z</cp:lastPrinted>
  <dcterms:created xsi:type="dcterms:W3CDTF">2014-12-12T22:29:16Z</dcterms:created>
  <dcterms:modified xsi:type="dcterms:W3CDTF">2019-09-30T15:34:47Z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0x01010026662F5726D3EB4386699707BB10DEB8</vt:lpwstr>
  </property>
</Properties>
</file>