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50" r:id="rId1"/>
  </p:sldMasterIdLst>
  <p:notesMasterIdLst>
    <p:notesMasterId r:id="rId60"/>
  </p:notesMasterIdLst>
  <p:handoutMasterIdLst>
    <p:handoutMasterId r:id="rId61"/>
  </p:handoutMasterIdLst>
  <p:sldIdLst>
    <p:sldId id="274" r:id="rId2"/>
    <p:sldId id="275" r:id="rId3"/>
    <p:sldId id="276" r:id="rId4"/>
    <p:sldId id="337" r:id="rId5"/>
    <p:sldId id="277" r:id="rId6"/>
    <p:sldId id="278" r:id="rId7"/>
    <p:sldId id="279" r:id="rId8"/>
    <p:sldId id="280" r:id="rId9"/>
    <p:sldId id="281" r:id="rId10"/>
    <p:sldId id="282" r:id="rId11"/>
    <p:sldId id="283" r:id="rId12"/>
    <p:sldId id="343" r:id="rId13"/>
    <p:sldId id="285" r:id="rId14"/>
    <p:sldId id="373" r:id="rId15"/>
    <p:sldId id="374" r:id="rId16"/>
    <p:sldId id="385" r:id="rId17"/>
    <p:sldId id="388" r:id="rId18"/>
    <p:sldId id="286" r:id="rId19"/>
    <p:sldId id="289" r:id="rId20"/>
    <p:sldId id="290" r:id="rId21"/>
    <p:sldId id="291" r:id="rId22"/>
    <p:sldId id="292" r:id="rId23"/>
    <p:sldId id="293" r:id="rId24"/>
    <p:sldId id="294" r:id="rId25"/>
    <p:sldId id="349" r:id="rId26"/>
    <p:sldId id="383" r:id="rId27"/>
    <p:sldId id="297" r:id="rId28"/>
    <p:sldId id="298" r:id="rId29"/>
    <p:sldId id="386" r:id="rId30"/>
    <p:sldId id="299" r:id="rId31"/>
    <p:sldId id="363" r:id="rId32"/>
    <p:sldId id="301" r:id="rId33"/>
    <p:sldId id="302" r:id="rId34"/>
    <p:sldId id="303" r:id="rId35"/>
    <p:sldId id="340" r:id="rId36"/>
    <p:sldId id="341" r:id="rId37"/>
    <p:sldId id="364" r:id="rId38"/>
    <p:sldId id="307" r:id="rId39"/>
    <p:sldId id="308" r:id="rId40"/>
    <p:sldId id="309" r:id="rId41"/>
    <p:sldId id="310" r:id="rId42"/>
    <p:sldId id="311" r:id="rId43"/>
    <p:sldId id="312" r:id="rId44"/>
    <p:sldId id="335" r:id="rId45"/>
    <p:sldId id="314" r:id="rId46"/>
    <p:sldId id="367" r:id="rId47"/>
    <p:sldId id="384" r:id="rId48"/>
    <p:sldId id="315" r:id="rId49"/>
    <p:sldId id="387" r:id="rId50"/>
    <p:sldId id="317" r:id="rId51"/>
    <p:sldId id="318" r:id="rId52"/>
    <p:sldId id="320" r:id="rId53"/>
    <p:sldId id="321" r:id="rId54"/>
    <p:sldId id="338" r:id="rId55"/>
    <p:sldId id="380" r:id="rId56"/>
    <p:sldId id="332" r:id="rId57"/>
    <p:sldId id="333" r:id="rId58"/>
    <p:sldId id="334" r:id="rId59"/>
  </p:sldIdLst>
  <p:sldSz cx="9144000" cy="6858000" type="screen4x3"/>
  <p:notesSz cx="6858000" cy="9144000"/>
  <p:embeddedFontLst>
    <p:embeddedFont>
      <p:font typeface="Calibri" panose="020F0502020204030204" pitchFamily="34" charset="0"/>
      <p:regular r:id="rId62"/>
      <p:bold r:id="rId63"/>
      <p:italic r:id="rId64"/>
      <p:boldItalic r:id="rId65"/>
    </p:embeddedFont>
    <p:embeddedFont>
      <p:font typeface="Cooper Black" panose="0208090404030B020404" pitchFamily="18" charset="0"/>
      <p:regular r:id="rId66"/>
    </p:embeddedFont>
  </p:embeddedFontLst>
  <p:custDataLst>
    <p:tags r:id="rId6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2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8"/>
  </p:normalViewPr>
  <p:slideViewPr>
    <p:cSldViewPr snapToGrid="0" showGuides="1">
      <p:cViewPr varScale="1">
        <p:scale>
          <a:sx n="63" d="100"/>
          <a:sy n="63" d="100"/>
        </p:scale>
        <p:origin x="1380" y="48"/>
      </p:cViewPr>
      <p:guideLst>
        <p:guide orient="horz" pos="2160"/>
        <p:guide pos="427"/>
      </p:guideLst>
    </p:cSldViewPr>
  </p:slideViewPr>
  <p:notesTextViewPr>
    <p:cViewPr>
      <p:scale>
        <a:sx n="100" d="100"/>
        <a:sy n="100" d="100"/>
      </p:scale>
      <p:origin x="0" y="0"/>
    </p:cViewPr>
  </p:notesTextViewPr>
  <p:notesViewPr>
    <p:cSldViewPr snapToGrid="0">
      <p:cViewPr varScale="1">
        <p:scale>
          <a:sx n="67" d="100"/>
          <a:sy n="67" d="100"/>
        </p:scale>
        <p:origin x="-316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2DE537-A03F-49A6-9BF6-B1FCA7A2AD1A}" type="datetimeFigureOut">
              <a:rPr lang="en-US" smtClean="0"/>
              <a:pPr/>
              <a:t>9/30/2019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 2018 Regents of the University of Minnesota. All rights reserved.</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93E37A-5367-468A-A1A2-B8B18E2321A5}" type="slidenum">
              <a:rPr lang="en-US" smtClean="0"/>
              <a:pPr/>
              <a:t>‹#›</a:t>
            </a:fld>
            <a:endParaRPr lang="en-US"/>
          </a:p>
        </p:txBody>
      </p:sp>
    </p:spTree>
    <p:extLst>
      <p:ext uri="{BB962C8B-B14F-4D97-AF65-F5344CB8AC3E}">
        <p14:creationId xmlns:p14="http://schemas.microsoft.com/office/powerpoint/2010/main" val="7262449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E8E9DF-B353-924A-8BBA-8398AF8CE6F0}" type="datetimeFigureOut">
              <a:rPr lang="en-US" smtClean="0"/>
              <a:pPr/>
              <a:t>9/30/2019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 2018 Regents of the University of Minnesota. All rights reserved.</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90C9DF-8D77-EA44-815B-686F23B550DC}" type="slidenum">
              <a:rPr lang="en-US" smtClean="0"/>
              <a:pPr/>
              <a:t>‹#›</a:t>
            </a:fld>
            <a:endParaRPr lang="en-US"/>
          </a:p>
        </p:txBody>
      </p:sp>
    </p:spTree>
    <p:extLst>
      <p:ext uri="{BB962C8B-B14F-4D97-AF65-F5344CB8AC3E}">
        <p14:creationId xmlns:p14="http://schemas.microsoft.com/office/powerpoint/2010/main" val="1530188744"/>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90C9DF-8D77-EA44-815B-686F23B550DC}" type="slidenum">
              <a:rPr lang="en-US" smtClean="0"/>
              <a:pPr/>
              <a:t>1</a:t>
            </a:fld>
            <a:endParaRPr lang="en-US"/>
          </a:p>
        </p:txBody>
      </p:sp>
      <p:sp>
        <p:nvSpPr>
          <p:cNvPr id="5" name="Footer Placeholder 4"/>
          <p:cNvSpPr>
            <a:spLocks noGrp="1"/>
          </p:cNvSpPr>
          <p:nvPr>
            <p:ph type="ftr" sz="quarter" idx="11"/>
          </p:nvPr>
        </p:nvSpPr>
        <p:spPr/>
        <p:txBody>
          <a:bodyPr/>
          <a:lstStyle/>
          <a:p>
            <a:r>
              <a:rPr lang="en-US"/>
              <a:t>© Regents of the University of Minnesota.  All rights reserved..</a:t>
            </a:r>
          </a:p>
        </p:txBody>
      </p:sp>
    </p:spTree>
    <p:extLst>
      <p:ext uri="{BB962C8B-B14F-4D97-AF65-F5344CB8AC3E}">
        <p14:creationId xmlns:p14="http://schemas.microsoft.com/office/powerpoint/2010/main" val="3617470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a:solidFill>
                  <a:schemeClr val="tx1"/>
                </a:solidFill>
                <a:latin typeface="Arial" charset="0"/>
                <a:ea typeface="ＭＳ Ｐゴシック" pitchFamily="34" charset="-128"/>
              </a:defRPr>
            </a:lvl1pPr>
            <a:lvl2pPr marL="702756" indent="-270291" defTabSz="914485">
              <a:defRPr sz="2300">
                <a:solidFill>
                  <a:schemeClr val="tx1"/>
                </a:solidFill>
                <a:latin typeface="Arial" charset="0"/>
                <a:ea typeface="ＭＳ Ｐゴシック" pitchFamily="34" charset="-128"/>
              </a:defRPr>
            </a:lvl2pPr>
            <a:lvl3pPr marL="1081164" indent="-216233" defTabSz="914485">
              <a:defRPr sz="2300">
                <a:solidFill>
                  <a:schemeClr val="tx1"/>
                </a:solidFill>
                <a:latin typeface="Arial" charset="0"/>
                <a:ea typeface="ＭＳ Ｐゴシック" pitchFamily="34" charset="-128"/>
              </a:defRPr>
            </a:lvl3pPr>
            <a:lvl4pPr marL="1513629" indent="-216233" defTabSz="914485">
              <a:defRPr sz="2300">
                <a:solidFill>
                  <a:schemeClr val="tx1"/>
                </a:solidFill>
                <a:latin typeface="Arial" charset="0"/>
                <a:ea typeface="ＭＳ Ｐゴシック" pitchFamily="34" charset="-128"/>
              </a:defRPr>
            </a:lvl4pPr>
            <a:lvl5pPr marL="1946095" indent="-216233" defTabSz="914485">
              <a:defRPr sz="2300">
                <a:solidFill>
                  <a:schemeClr val="tx1"/>
                </a:solidFill>
                <a:latin typeface="Arial" charset="0"/>
                <a:ea typeface="ＭＳ Ｐゴシック" pitchFamily="34" charset="-128"/>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9pPr>
          </a:lstStyle>
          <a:p>
            <a:fld id="{1B25CB03-52A0-4268-A34D-89A6C981230F}" type="slidenum">
              <a:rPr lang="en-US" sz="1200"/>
              <a:pPr/>
              <a:t>22</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pitchFamily="34" charset="-128"/>
            </a:endParaRPr>
          </a:p>
        </p:txBody>
      </p:sp>
    </p:spTree>
    <p:extLst>
      <p:ext uri="{BB962C8B-B14F-4D97-AF65-F5344CB8AC3E}">
        <p14:creationId xmlns:p14="http://schemas.microsoft.com/office/powerpoint/2010/main" val="2381401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pitchFamily="34" charset="-128"/>
              </a:defRPr>
            </a:lvl1pPr>
            <a:lvl2pPr marL="742950" indent="-285750" defTabSz="966788">
              <a:defRPr sz="2400">
                <a:solidFill>
                  <a:schemeClr val="tx1"/>
                </a:solidFill>
                <a:latin typeface="Arial" charset="0"/>
                <a:ea typeface="ＭＳ Ｐゴシック" pitchFamily="34" charset="-128"/>
              </a:defRPr>
            </a:lvl2pPr>
            <a:lvl3pPr marL="1143000" indent="-228600" defTabSz="966788">
              <a:defRPr sz="2400">
                <a:solidFill>
                  <a:schemeClr val="tx1"/>
                </a:solidFill>
                <a:latin typeface="Arial" charset="0"/>
                <a:ea typeface="ＭＳ Ｐゴシック" pitchFamily="34" charset="-128"/>
              </a:defRPr>
            </a:lvl3pPr>
            <a:lvl4pPr marL="1600200" indent="-228600" defTabSz="966788">
              <a:defRPr sz="2400">
                <a:solidFill>
                  <a:schemeClr val="tx1"/>
                </a:solidFill>
                <a:latin typeface="Arial" charset="0"/>
                <a:ea typeface="ＭＳ Ｐゴシック" pitchFamily="34" charset="-128"/>
              </a:defRPr>
            </a:lvl4pPr>
            <a:lvl5pPr marL="2057400" indent="-228600" defTabSz="966788">
              <a:defRPr sz="2400">
                <a:solidFill>
                  <a:schemeClr val="tx1"/>
                </a:solidFill>
                <a:latin typeface="Arial"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9pPr>
          </a:lstStyle>
          <a:p>
            <a:fld id="{1DA1831E-7129-4C83-910F-C712A4944C44}" type="slidenum">
              <a:rPr lang="en-US" sz="1300" smtClean="0"/>
              <a:pPr/>
              <a:t>24</a:t>
            </a:fld>
            <a:endParaRPr lang="en-US" sz="13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pitchFamily="34" charset="-128"/>
              </a:rPr>
              <a:t>Simpler pace of life</a:t>
            </a:r>
          </a:p>
          <a:p>
            <a:pPr eaLnBrk="1" hangingPunct="1"/>
            <a:r>
              <a:rPr lang="en-US" dirty="0">
                <a:latin typeface="Arial" charset="0"/>
                <a:ea typeface="ＭＳ Ｐゴシック" pitchFamily="34" charset="-128"/>
              </a:rPr>
              <a:t>Safety (children riding their bicycles)</a:t>
            </a:r>
          </a:p>
          <a:p>
            <a:pPr eaLnBrk="1" hangingPunct="1"/>
            <a:r>
              <a:rPr lang="en-US" dirty="0">
                <a:latin typeface="Arial" charset="0"/>
                <a:ea typeface="ＭＳ Ｐゴシック" pitchFamily="34" charset="-128"/>
              </a:rPr>
              <a:t>Low housing costs</a:t>
            </a:r>
          </a:p>
        </p:txBody>
      </p:sp>
    </p:spTree>
    <p:extLst>
      <p:ext uri="{BB962C8B-B14F-4D97-AF65-F5344CB8AC3E}">
        <p14:creationId xmlns:p14="http://schemas.microsoft.com/office/powerpoint/2010/main" val="3998496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2AA647-973C-4FCE-9576-8A0EB14E850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107"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07" charset="-128"/>
              <a:cs typeface="+mn-cs"/>
            </a:endParaRPr>
          </a:p>
        </p:txBody>
      </p:sp>
    </p:spTree>
    <p:extLst>
      <p:ext uri="{BB962C8B-B14F-4D97-AF65-F5344CB8AC3E}">
        <p14:creationId xmlns:p14="http://schemas.microsoft.com/office/powerpoint/2010/main" val="2049411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pitchFamily="34" charset="-128"/>
              </a:defRPr>
            </a:lvl1pPr>
            <a:lvl2pPr marL="742950" indent="-285750" defTabSz="966788">
              <a:defRPr sz="2400">
                <a:solidFill>
                  <a:schemeClr val="tx1"/>
                </a:solidFill>
                <a:latin typeface="Arial" charset="0"/>
                <a:ea typeface="ＭＳ Ｐゴシック" pitchFamily="34" charset="-128"/>
              </a:defRPr>
            </a:lvl2pPr>
            <a:lvl3pPr marL="1143000" indent="-228600" defTabSz="966788">
              <a:defRPr sz="2400">
                <a:solidFill>
                  <a:schemeClr val="tx1"/>
                </a:solidFill>
                <a:latin typeface="Arial" charset="0"/>
                <a:ea typeface="ＭＳ Ｐゴシック" pitchFamily="34" charset="-128"/>
              </a:defRPr>
            </a:lvl3pPr>
            <a:lvl4pPr marL="1600200" indent="-228600" defTabSz="966788">
              <a:defRPr sz="2400">
                <a:solidFill>
                  <a:schemeClr val="tx1"/>
                </a:solidFill>
                <a:latin typeface="Arial" charset="0"/>
                <a:ea typeface="ＭＳ Ｐゴシック" pitchFamily="34" charset="-128"/>
              </a:defRPr>
            </a:lvl4pPr>
            <a:lvl5pPr marL="2057400" indent="-228600" defTabSz="966788">
              <a:defRPr sz="2400">
                <a:solidFill>
                  <a:schemeClr val="tx1"/>
                </a:solidFill>
                <a:latin typeface="Arial"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9pPr>
          </a:lstStyle>
          <a:p>
            <a:fld id="{C4B09A7E-3B0D-49D8-B78B-82B55028B4F5}" type="slidenum">
              <a:rPr lang="en-US" sz="1300" smtClean="0"/>
              <a:pPr/>
              <a:t>27</a:t>
            </a:fld>
            <a:endParaRPr lang="en-US" sz="13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pitchFamily="34" charset="-128"/>
            </a:endParaRPr>
          </a:p>
        </p:txBody>
      </p:sp>
    </p:spTree>
    <p:extLst>
      <p:ext uri="{BB962C8B-B14F-4D97-AF65-F5344CB8AC3E}">
        <p14:creationId xmlns:p14="http://schemas.microsoft.com/office/powerpoint/2010/main" val="2570227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2AA647-973C-4FCE-9576-8A0EB14E850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107"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07" charset="-128"/>
              <a:cs typeface="+mn-cs"/>
            </a:endParaRPr>
          </a:p>
        </p:txBody>
      </p:sp>
    </p:spTree>
    <p:extLst>
      <p:ext uri="{BB962C8B-B14F-4D97-AF65-F5344CB8AC3E}">
        <p14:creationId xmlns:p14="http://schemas.microsoft.com/office/powerpoint/2010/main" val="692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2016 Regents of the University of Minnesota.  All rights reserved.</a:t>
            </a:r>
            <a:endParaRPr lang="en-US" dirty="0"/>
          </a:p>
        </p:txBody>
      </p:sp>
      <p:sp>
        <p:nvSpPr>
          <p:cNvPr id="5" name="Slide Number Placeholder 4"/>
          <p:cNvSpPr>
            <a:spLocks noGrp="1"/>
          </p:cNvSpPr>
          <p:nvPr>
            <p:ph type="sldNum" sz="quarter" idx="11"/>
          </p:nvPr>
        </p:nvSpPr>
        <p:spPr/>
        <p:txBody>
          <a:bodyPr/>
          <a:lstStyle/>
          <a:p>
            <a:fld id="{E690C9DF-8D77-EA44-815B-686F23B550DC}" type="slidenum">
              <a:rPr lang="en-US" smtClean="0"/>
              <a:pPr/>
              <a:t>29</a:t>
            </a:fld>
            <a:endParaRPr lang="en-US"/>
          </a:p>
        </p:txBody>
      </p:sp>
    </p:spTree>
    <p:extLst>
      <p:ext uri="{BB962C8B-B14F-4D97-AF65-F5344CB8AC3E}">
        <p14:creationId xmlns:p14="http://schemas.microsoft.com/office/powerpoint/2010/main" val="2311413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pitchFamily="34" charset="-128"/>
              </a:rPr>
              <a:t>NARROW geography,</a:t>
            </a:r>
            <a:r>
              <a:rPr lang="en-US" baseline="0" dirty="0">
                <a:latin typeface="Arial" charset="0"/>
                <a:ea typeface="ＭＳ Ｐゴシック" pitchFamily="34" charset="-128"/>
              </a:rPr>
              <a:t> WIDE focus  ==  Hancock Community Betterment Club</a:t>
            </a:r>
            <a:endParaRPr lang="en-US" dirty="0">
              <a:latin typeface="Arial" charset="0"/>
              <a:ea typeface="ＭＳ Ｐゴシック" pitchFamily="34" charset="-128"/>
            </a:endParaRPr>
          </a:p>
        </p:txBody>
      </p:sp>
      <p:sp>
        <p:nvSpPr>
          <p:cNvPr id="43012" name="Slide Number Placeholder 3"/>
          <p:cNvSpPr txBox="1">
            <a:spLocks noGrp="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a:solidFill>
                  <a:schemeClr val="tx1"/>
                </a:solidFill>
                <a:latin typeface="Arial" charset="0"/>
                <a:ea typeface="ＭＳ Ｐゴシック" pitchFamily="34" charset="-128"/>
              </a:defRPr>
            </a:lvl1pPr>
            <a:lvl2pPr marL="742950" indent="-285750" defTabSz="966788">
              <a:defRPr sz="2400">
                <a:solidFill>
                  <a:schemeClr val="tx1"/>
                </a:solidFill>
                <a:latin typeface="Arial" charset="0"/>
                <a:ea typeface="ＭＳ Ｐゴシック" pitchFamily="34" charset="-128"/>
              </a:defRPr>
            </a:lvl2pPr>
            <a:lvl3pPr marL="1143000" indent="-228600" defTabSz="966788">
              <a:defRPr sz="2400">
                <a:solidFill>
                  <a:schemeClr val="tx1"/>
                </a:solidFill>
                <a:latin typeface="Arial" charset="0"/>
                <a:ea typeface="ＭＳ Ｐゴシック" pitchFamily="34" charset="-128"/>
              </a:defRPr>
            </a:lvl3pPr>
            <a:lvl4pPr marL="1600200" indent="-228600" defTabSz="966788">
              <a:defRPr sz="2400">
                <a:solidFill>
                  <a:schemeClr val="tx1"/>
                </a:solidFill>
                <a:latin typeface="Arial" charset="0"/>
                <a:ea typeface="ＭＳ Ｐゴシック" pitchFamily="34" charset="-128"/>
              </a:defRPr>
            </a:lvl4pPr>
            <a:lvl5pPr marL="2057400" indent="-228600" defTabSz="966788">
              <a:defRPr sz="2400">
                <a:solidFill>
                  <a:schemeClr val="tx1"/>
                </a:solidFill>
                <a:latin typeface="Arial"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fld id="{ACE3DAA7-B91A-433C-B551-76EB6FCDEEB8}" type="slidenum">
              <a:rPr lang="en-US" sz="1300"/>
              <a:pPr algn="r"/>
              <a:t>42</a:t>
            </a:fld>
            <a:endParaRPr lang="en-US" sz="1300"/>
          </a:p>
        </p:txBody>
      </p:sp>
    </p:spTree>
    <p:extLst>
      <p:ext uri="{BB962C8B-B14F-4D97-AF65-F5344CB8AC3E}">
        <p14:creationId xmlns:p14="http://schemas.microsoft.com/office/powerpoint/2010/main" val="1871141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pitchFamily="34" charset="-128"/>
              </a:rPr>
              <a:t>NARROW geography, WIDE focus = West Central MN Snowmobile</a:t>
            </a:r>
            <a:r>
              <a:rPr lang="en-US" baseline="0" dirty="0">
                <a:latin typeface="Arial" charset="0"/>
                <a:ea typeface="ＭＳ Ｐゴシック" pitchFamily="34" charset="-128"/>
              </a:rPr>
              <a:t> Assn</a:t>
            </a:r>
          </a:p>
          <a:p>
            <a:endParaRPr lang="en-US" dirty="0">
              <a:latin typeface="Arial" charset="0"/>
              <a:ea typeface="ＭＳ Ｐゴシック" pitchFamily="34" charset="-128"/>
            </a:endParaRPr>
          </a:p>
        </p:txBody>
      </p:sp>
      <p:sp>
        <p:nvSpPr>
          <p:cNvPr id="44036" name="Slide Number Placeholder 3"/>
          <p:cNvSpPr txBox="1">
            <a:spLocks noGrp="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a:solidFill>
                  <a:schemeClr val="tx1"/>
                </a:solidFill>
                <a:latin typeface="Arial" charset="0"/>
                <a:ea typeface="ＭＳ Ｐゴシック" pitchFamily="34" charset="-128"/>
              </a:defRPr>
            </a:lvl1pPr>
            <a:lvl2pPr marL="742950" indent="-285750" defTabSz="966788">
              <a:defRPr sz="2400">
                <a:solidFill>
                  <a:schemeClr val="tx1"/>
                </a:solidFill>
                <a:latin typeface="Arial" charset="0"/>
                <a:ea typeface="ＭＳ Ｐゴシック" pitchFamily="34" charset="-128"/>
              </a:defRPr>
            </a:lvl2pPr>
            <a:lvl3pPr marL="1143000" indent="-228600" defTabSz="966788">
              <a:defRPr sz="2400">
                <a:solidFill>
                  <a:schemeClr val="tx1"/>
                </a:solidFill>
                <a:latin typeface="Arial" charset="0"/>
                <a:ea typeface="ＭＳ Ｐゴシック" pitchFamily="34" charset="-128"/>
              </a:defRPr>
            </a:lvl3pPr>
            <a:lvl4pPr marL="1600200" indent="-228600" defTabSz="966788">
              <a:defRPr sz="2400">
                <a:solidFill>
                  <a:schemeClr val="tx1"/>
                </a:solidFill>
                <a:latin typeface="Arial" charset="0"/>
                <a:ea typeface="ＭＳ Ｐゴシック" pitchFamily="34" charset="-128"/>
              </a:defRPr>
            </a:lvl4pPr>
            <a:lvl5pPr marL="2057400" indent="-228600" defTabSz="966788">
              <a:defRPr sz="2400">
                <a:solidFill>
                  <a:schemeClr val="tx1"/>
                </a:solidFill>
                <a:latin typeface="Arial" charset="0"/>
                <a:ea typeface="ＭＳ Ｐゴシック" pitchFamily="34"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fld id="{69DE2E1F-A66E-4E5F-BE6D-23C47A34E4BD}" type="slidenum">
              <a:rPr lang="en-US" sz="1300"/>
              <a:pPr algn="r"/>
              <a:t>43</a:t>
            </a:fld>
            <a:endParaRPr lang="en-US" sz="1300"/>
          </a:p>
        </p:txBody>
      </p:sp>
    </p:spTree>
    <p:extLst>
      <p:ext uri="{BB962C8B-B14F-4D97-AF65-F5344CB8AC3E}">
        <p14:creationId xmlns:p14="http://schemas.microsoft.com/office/powerpoint/2010/main" val="3941832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a:t>
            </a:r>
            <a:r>
              <a:rPr lang="en-US" baseline="0" dirty="0"/>
              <a:t> – moving out – moving over</a:t>
            </a:r>
          </a:p>
          <a:p>
            <a:endParaRPr lang="en-US" baseline="0" dirty="0"/>
          </a:p>
          <a:p>
            <a:endParaRPr lang="en-US" baseline="0" dirty="0"/>
          </a:p>
          <a:p>
            <a:r>
              <a:rPr lang="en-US" baseline="0" dirty="0"/>
              <a:t>We want people to move over instead of moving out.</a:t>
            </a:r>
            <a:endParaRPr lang="en-US" dirty="0"/>
          </a:p>
        </p:txBody>
      </p:sp>
      <p:sp>
        <p:nvSpPr>
          <p:cNvPr id="4" name="Slide Number Placeholder 3"/>
          <p:cNvSpPr>
            <a:spLocks noGrp="1"/>
          </p:cNvSpPr>
          <p:nvPr>
            <p:ph type="sldNum" sz="quarter" idx="10"/>
          </p:nvPr>
        </p:nvSpPr>
        <p:spPr/>
        <p:txBody>
          <a:bodyPr/>
          <a:lstStyle/>
          <a:p>
            <a:fld id="{FA2AA647-973C-4FCE-9576-8A0EB14E8507}" type="slidenum">
              <a:rPr lang="en-US" smtClean="0"/>
              <a:pPr/>
              <a:t>53</a:t>
            </a:fld>
            <a:endParaRPr lang="en-US"/>
          </a:p>
        </p:txBody>
      </p:sp>
    </p:spTree>
    <p:extLst>
      <p:ext uri="{BB962C8B-B14F-4D97-AF65-F5344CB8AC3E}">
        <p14:creationId xmlns:p14="http://schemas.microsoft.com/office/powerpoint/2010/main" val="4040760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2AA647-973C-4FCE-9576-8A0EB14E8507}" type="slidenum">
              <a:rPr lang="en-US" smtClean="0"/>
              <a:pPr/>
              <a:t>54</a:t>
            </a:fld>
            <a:endParaRPr lang="en-US"/>
          </a:p>
        </p:txBody>
      </p:sp>
    </p:spTree>
    <p:extLst>
      <p:ext uri="{BB962C8B-B14F-4D97-AF65-F5344CB8AC3E}">
        <p14:creationId xmlns:p14="http://schemas.microsoft.com/office/powerpoint/2010/main" val="343159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2AA647-973C-4FCE-9576-8A0EB14E8507}" type="slidenum">
              <a:rPr lang="en-US" smtClean="0"/>
              <a:pPr/>
              <a:t>3</a:t>
            </a:fld>
            <a:endParaRPr lang="en-US"/>
          </a:p>
        </p:txBody>
      </p:sp>
    </p:spTree>
    <p:extLst>
      <p:ext uri="{BB962C8B-B14F-4D97-AF65-F5344CB8AC3E}">
        <p14:creationId xmlns:p14="http://schemas.microsoft.com/office/powerpoint/2010/main" val="3276729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new economic development narrative therefore has to be people focused at least as much as it is industry and business focused. It is going to be decentralized. It is going to involve diversified occupations and industries and it is going to take into consideration self-employment and multiple job holding because that’s the reality of rural places. </a:t>
            </a:r>
            <a:endParaRPr lang="en-US" dirty="0"/>
          </a:p>
        </p:txBody>
      </p:sp>
      <p:sp>
        <p:nvSpPr>
          <p:cNvPr id="4" name="Slide Number Placeholder 3"/>
          <p:cNvSpPr>
            <a:spLocks noGrp="1"/>
          </p:cNvSpPr>
          <p:nvPr>
            <p:ph type="sldNum" sz="quarter" idx="10"/>
          </p:nvPr>
        </p:nvSpPr>
        <p:spPr/>
        <p:txBody>
          <a:bodyPr/>
          <a:lstStyle/>
          <a:p>
            <a:fld id="{FA2AA647-973C-4FCE-9576-8A0EB14E8507}" type="slidenum">
              <a:rPr lang="en-US" smtClean="0"/>
              <a:pPr/>
              <a:t>56</a:t>
            </a:fld>
            <a:endParaRPr lang="en-US" dirty="0"/>
          </a:p>
        </p:txBody>
      </p:sp>
    </p:spTree>
    <p:extLst>
      <p:ext uri="{BB962C8B-B14F-4D97-AF65-F5344CB8AC3E}">
        <p14:creationId xmlns:p14="http://schemas.microsoft.com/office/powerpoint/2010/main" val="4248121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new economic development narrative therefore has to be people focused at least as much as it is industry and business focused. It is going to be decentralized. It is going to involve diversified occupations and industries and it is going to take into consideration self-employment and multiple job holding because that’s the reality of rural places. </a:t>
            </a:r>
            <a:endParaRPr lang="en-US" dirty="0"/>
          </a:p>
        </p:txBody>
      </p:sp>
      <p:sp>
        <p:nvSpPr>
          <p:cNvPr id="4" name="Slide Number Placeholder 3"/>
          <p:cNvSpPr>
            <a:spLocks noGrp="1"/>
          </p:cNvSpPr>
          <p:nvPr>
            <p:ph type="sldNum" sz="quarter" idx="10"/>
          </p:nvPr>
        </p:nvSpPr>
        <p:spPr/>
        <p:txBody>
          <a:bodyPr/>
          <a:lstStyle/>
          <a:p>
            <a:fld id="{FA2AA647-973C-4FCE-9576-8A0EB14E8507}" type="slidenum">
              <a:rPr lang="en-US" smtClean="0"/>
              <a:pPr/>
              <a:t>57</a:t>
            </a:fld>
            <a:endParaRPr lang="en-US" dirty="0"/>
          </a:p>
        </p:txBody>
      </p:sp>
    </p:spTree>
    <p:extLst>
      <p:ext uri="{BB962C8B-B14F-4D97-AF65-F5344CB8AC3E}">
        <p14:creationId xmlns:p14="http://schemas.microsoft.com/office/powerpoint/2010/main" val="183283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2AA647-973C-4FCE-9576-8A0EB14E8507}" type="slidenum">
              <a:rPr lang="en-US" smtClean="0"/>
              <a:pPr/>
              <a:t>5</a:t>
            </a:fld>
            <a:endParaRPr lang="en-US"/>
          </a:p>
        </p:txBody>
      </p:sp>
    </p:spTree>
    <p:extLst>
      <p:ext uri="{BB962C8B-B14F-4D97-AF65-F5344CB8AC3E}">
        <p14:creationId xmlns:p14="http://schemas.microsoft.com/office/powerpoint/2010/main" val="3226944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aren’t close knit. We don’t all know each</a:t>
            </a:r>
            <a:r>
              <a:rPr lang="en-US" baseline="0" dirty="0"/>
              <a:t> other.</a:t>
            </a:r>
            <a:endParaRPr lang="en-US" dirty="0"/>
          </a:p>
        </p:txBody>
      </p:sp>
      <p:sp>
        <p:nvSpPr>
          <p:cNvPr id="4" name="Slide Number Placeholder 3"/>
          <p:cNvSpPr>
            <a:spLocks noGrp="1"/>
          </p:cNvSpPr>
          <p:nvPr>
            <p:ph type="sldNum" sz="quarter" idx="10"/>
          </p:nvPr>
        </p:nvSpPr>
        <p:spPr/>
        <p:txBody>
          <a:bodyPr/>
          <a:lstStyle/>
          <a:p>
            <a:fld id="{FA2AA647-973C-4FCE-9576-8A0EB14E8507}" type="slidenum">
              <a:rPr lang="en-US" smtClean="0"/>
              <a:pPr/>
              <a:t>9</a:t>
            </a:fld>
            <a:endParaRPr lang="en-US"/>
          </a:p>
        </p:txBody>
      </p:sp>
    </p:spTree>
    <p:extLst>
      <p:ext uri="{BB962C8B-B14F-4D97-AF65-F5344CB8AC3E}">
        <p14:creationId xmlns:p14="http://schemas.microsoft.com/office/powerpoint/2010/main" val="174917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aren’t close knit. We don’t all know each</a:t>
            </a:r>
            <a:r>
              <a:rPr lang="en-US" baseline="0" dirty="0"/>
              <a:t> other.</a:t>
            </a:r>
            <a:endParaRPr lang="en-US" dirty="0"/>
          </a:p>
        </p:txBody>
      </p:sp>
      <p:sp>
        <p:nvSpPr>
          <p:cNvPr id="4" name="Slide Number Placeholder 3"/>
          <p:cNvSpPr>
            <a:spLocks noGrp="1"/>
          </p:cNvSpPr>
          <p:nvPr>
            <p:ph type="sldNum" sz="quarter" idx="10"/>
          </p:nvPr>
        </p:nvSpPr>
        <p:spPr/>
        <p:txBody>
          <a:bodyPr/>
          <a:lstStyle/>
          <a:p>
            <a:fld id="{FA2AA647-973C-4FCE-9576-8A0EB14E8507}" type="slidenum">
              <a:rPr lang="en-US" smtClean="0"/>
              <a:pPr/>
              <a:t>10</a:t>
            </a:fld>
            <a:endParaRPr lang="en-US"/>
          </a:p>
        </p:txBody>
      </p:sp>
    </p:spTree>
    <p:extLst>
      <p:ext uri="{BB962C8B-B14F-4D97-AF65-F5344CB8AC3E}">
        <p14:creationId xmlns:p14="http://schemas.microsoft.com/office/powerpoint/2010/main" val="30154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sz="1400"/>
              <a:t>				</a:t>
            </a:r>
            <a:r>
              <a:rPr lang="en-US" sz="1200">
                <a:solidFill>
                  <a:schemeClr val="bg2">
                    <a:lumMod val="75000"/>
                  </a:schemeClr>
                </a:solidFill>
              </a:rPr>
              <a:t>38</a:t>
            </a:r>
            <a:r>
              <a:rPr lang="en-US" sz="1200" dirty="0">
                <a:solidFill>
                  <a:schemeClr val="bg2">
                    <a:lumMod val="75000"/>
                  </a:schemeClr>
                </a:solidFill>
              </a:rPr>
              <a:t>% 	Pennsylvania</a:t>
            </a:r>
          </a:p>
          <a:p>
            <a:pPr eaLnBrk="1" hangingPunct="1">
              <a:buNone/>
            </a:pPr>
            <a:r>
              <a:rPr lang="en-US" sz="1200" dirty="0">
                <a:solidFill>
                  <a:schemeClr val="bg2">
                    <a:lumMod val="75000"/>
                  </a:schemeClr>
                </a:solidFill>
              </a:rPr>
              <a:t>				46% 	Minnesota</a:t>
            </a:r>
          </a:p>
          <a:p>
            <a:pPr eaLnBrk="1" hangingPunct="1">
              <a:buNone/>
            </a:pPr>
            <a:r>
              <a:rPr lang="en-US" sz="1200" dirty="0">
                <a:solidFill>
                  <a:schemeClr val="bg2">
                    <a:lumMod val="75000"/>
                  </a:schemeClr>
                </a:solidFill>
              </a:rPr>
              <a:t>				</a:t>
            </a:r>
            <a:r>
              <a:rPr lang="en-US" sz="1200" b="1" dirty="0">
                <a:solidFill>
                  <a:schemeClr val="bg2">
                    <a:lumMod val="75000"/>
                  </a:schemeClr>
                </a:solidFill>
              </a:rPr>
              <a:t>49% United States</a:t>
            </a:r>
          </a:p>
          <a:p>
            <a:pPr eaLnBrk="1" hangingPunct="1">
              <a:buFontTx/>
              <a:buNone/>
            </a:pPr>
            <a:r>
              <a:rPr lang="en-US" sz="1200" dirty="0">
                <a:solidFill>
                  <a:schemeClr val="bg2">
                    <a:lumMod val="75000"/>
                  </a:schemeClr>
                </a:solidFill>
              </a:rPr>
              <a:t>				51%	Wyoming</a:t>
            </a:r>
          </a:p>
          <a:p>
            <a:pPr eaLnBrk="1" hangingPunct="1">
              <a:buFontTx/>
              <a:buNone/>
            </a:pPr>
            <a:r>
              <a:rPr lang="en-US" sz="1200" dirty="0">
                <a:solidFill>
                  <a:schemeClr val="bg2">
                    <a:lumMod val="75000"/>
                  </a:schemeClr>
                </a:solidFill>
              </a:rPr>
              <a:t>				53%	Idaho</a:t>
            </a:r>
          </a:p>
          <a:p>
            <a:pPr eaLnBrk="1" hangingPunct="1">
              <a:buNone/>
            </a:pPr>
            <a:r>
              <a:rPr lang="en-US" sz="1200" dirty="0">
                <a:solidFill>
                  <a:schemeClr val="bg2">
                    <a:lumMod val="75000"/>
                  </a:schemeClr>
                </a:solidFill>
              </a:rPr>
              <a:t>				54%	Utah (9</a:t>
            </a:r>
            <a:r>
              <a:rPr lang="en-US" sz="1200" baseline="30000" dirty="0">
                <a:solidFill>
                  <a:schemeClr val="bg2">
                    <a:lumMod val="75000"/>
                  </a:schemeClr>
                </a:solidFill>
              </a:rPr>
              <a:t>th</a:t>
            </a:r>
            <a:r>
              <a:rPr lang="en-US" sz="1200" dirty="0">
                <a:solidFill>
                  <a:schemeClr val="bg2">
                    <a:lumMod val="75000"/>
                  </a:schemeClr>
                </a:solidFill>
              </a:rPr>
              <a:t> highest rate)</a:t>
            </a:r>
          </a:p>
          <a:p>
            <a:pPr eaLnBrk="1" hangingPunct="1">
              <a:buNone/>
            </a:pPr>
            <a:r>
              <a:rPr lang="en-US" sz="1200" dirty="0">
                <a:solidFill>
                  <a:schemeClr val="bg2">
                    <a:lumMod val="75000"/>
                  </a:schemeClr>
                </a:solidFill>
              </a:rPr>
              <a:t>				67%	Nevada</a:t>
            </a:r>
          </a:p>
          <a:p>
            <a:pPr eaLnBrk="1" hangingPunct="1">
              <a:buFontTx/>
              <a:buNone/>
            </a:pPr>
            <a:r>
              <a:rPr lang="en-US" sz="1200" dirty="0">
                <a:solidFill>
                  <a:schemeClr val="bg2">
                    <a:lumMod val="75000"/>
                  </a:schemeClr>
                </a:solidFill>
              </a:rPr>
              <a:t>				50%	Kansas</a:t>
            </a:r>
          </a:p>
          <a:p>
            <a:pPr eaLnBrk="1" hangingPunct="1">
              <a:buFontTx/>
              <a:buNone/>
            </a:pPr>
            <a:r>
              <a:rPr lang="en-US" sz="1200" dirty="0">
                <a:solidFill>
                  <a:schemeClr val="bg2">
                    <a:lumMod val="75000"/>
                  </a:schemeClr>
                </a:solidFill>
              </a:rPr>
              <a:t>				55%	Texas</a:t>
            </a:r>
          </a:p>
          <a:p>
            <a:endParaRPr lang="en-US" dirty="0"/>
          </a:p>
        </p:txBody>
      </p:sp>
      <p:sp>
        <p:nvSpPr>
          <p:cNvPr id="4" name="Slide Number Placeholder 3"/>
          <p:cNvSpPr>
            <a:spLocks noGrp="1"/>
          </p:cNvSpPr>
          <p:nvPr>
            <p:ph type="sldNum" sz="quarter" idx="10"/>
          </p:nvPr>
        </p:nvSpPr>
        <p:spPr/>
        <p:txBody>
          <a:bodyPr/>
          <a:lstStyle/>
          <a:p>
            <a:fld id="{FA2AA647-973C-4FCE-9576-8A0EB14E8507}" type="slidenum">
              <a:rPr lang="en-US" smtClean="0"/>
              <a:pPr/>
              <a:t>18</a:t>
            </a:fld>
            <a:endParaRPr lang="en-US"/>
          </a:p>
        </p:txBody>
      </p:sp>
    </p:spTree>
    <p:extLst>
      <p:ext uri="{BB962C8B-B14F-4D97-AF65-F5344CB8AC3E}">
        <p14:creationId xmlns:p14="http://schemas.microsoft.com/office/powerpoint/2010/main" val="268546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a:solidFill>
                  <a:schemeClr val="tx1"/>
                </a:solidFill>
                <a:latin typeface="Arial" charset="0"/>
                <a:ea typeface="ＭＳ Ｐゴシック" pitchFamily="34" charset="-128"/>
              </a:defRPr>
            </a:lvl1pPr>
            <a:lvl2pPr marL="702756" indent="-270291" defTabSz="914485">
              <a:defRPr sz="2300">
                <a:solidFill>
                  <a:schemeClr val="tx1"/>
                </a:solidFill>
                <a:latin typeface="Arial" charset="0"/>
                <a:ea typeface="ＭＳ Ｐゴシック" pitchFamily="34" charset="-128"/>
              </a:defRPr>
            </a:lvl2pPr>
            <a:lvl3pPr marL="1081164" indent="-216233" defTabSz="914485">
              <a:defRPr sz="2300">
                <a:solidFill>
                  <a:schemeClr val="tx1"/>
                </a:solidFill>
                <a:latin typeface="Arial" charset="0"/>
                <a:ea typeface="ＭＳ Ｐゴシック" pitchFamily="34" charset="-128"/>
              </a:defRPr>
            </a:lvl3pPr>
            <a:lvl4pPr marL="1513629" indent="-216233" defTabSz="914485">
              <a:defRPr sz="2300">
                <a:solidFill>
                  <a:schemeClr val="tx1"/>
                </a:solidFill>
                <a:latin typeface="Arial" charset="0"/>
                <a:ea typeface="ＭＳ Ｐゴシック" pitchFamily="34" charset="-128"/>
              </a:defRPr>
            </a:lvl4pPr>
            <a:lvl5pPr marL="1946095" indent="-216233" defTabSz="914485">
              <a:defRPr sz="2300">
                <a:solidFill>
                  <a:schemeClr val="tx1"/>
                </a:solidFill>
                <a:latin typeface="Arial" charset="0"/>
                <a:ea typeface="ＭＳ Ｐゴシック" pitchFamily="34" charset="-128"/>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9pPr>
          </a:lstStyle>
          <a:p>
            <a:fld id="{93D8834B-E414-42D1-B3BB-0FBACA834674}" type="slidenum">
              <a:rPr lang="en-US" sz="1200"/>
              <a:pPr/>
              <a:t>19</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pitchFamily="34" charset="-128"/>
            </a:endParaRPr>
          </a:p>
        </p:txBody>
      </p:sp>
    </p:spTree>
    <p:extLst>
      <p:ext uri="{BB962C8B-B14F-4D97-AF65-F5344CB8AC3E}">
        <p14:creationId xmlns:p14="http://schemas.microsoft.com/office/powerpoint/2010/main" val="2880952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a:solidFill>
                  <a:schemeClr val="tx1"/>
                </a:solidFill>
                <a:latin typeface="Arial" charset="0"/>
                <a:ea typeface="ＭＳ Ｐゴシック" pitchFamily="34" charset="-128"/>
              </a:defRPr>
            </a:lvl1pPr>
            <a:lvl2pPr marL="702756" indent="-270291" defTabSz="914485">
              <a:defRPr sz="2300">
                <a:solidFill>
                  <a:schemeClr val="tx1"/>
                </a:solidFill>
                <a:latin typeface="Arial" charset="0"/>
                <a:ea typeface="ＭＳ Ｐゴシック" pitchFamily="34" charset="-128"/>
              </a:defRPr>
            </a:lvl2pPr>
            <a:lvl3pPr marL="1081164" indent="-216233" defTabSz="914485">
              <a:defRPr sz="2300">
                <a:solidFill>
                  <a:schemeClr val="tx1"/>
                </a:solidFill>
                <a:latin typeface="Arial" charset="0"/>
                <a:ea typeface="ＭＳ Ｐゴシック" pitchFamily="34" charset="-128"/>
              </a:defRPr>
            </a:lvl3pPr>
            <a:lvl4pPr marL="1513629" indent="-216233" defTabSz="914485">
              <a:defRPr sz="2300">
                <a:solidFill>
                  <a:schemeClr val="tx1"/>
                </a:solidFill>
                <a:latin typeface="Arial" charset="0"/>
                <a:ea typeface="ＭＳ Ｐゴシック" pitchFamily="34" charset="-128"/>
              </a:defRPr>
            </a:lvl4pPr>
            <a:lvl5pPr marL="1946095" indent="-216233" defTabSz="914485">
              <a:defRPr sz="2300">
                <a:solidFill>
                  <a:schemeClr val="tx1"/>
                </a:solidFill>
                <a:latin typeface="Arial" charset="0"/>
                <a:ea typeface="ＭＳ Ｐゴシック" pitchFamily="34" charset="-128"/>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9pPr>
          </a:lstStyle>
          <a:p>
            <a:fld id="{A9A3BE74-02F6-4477-A655-737CDB4CF5E4}" type="slidenum">
              <a:rPr lang="en-US" sz="1200"/>
              <a:pPr/>
              <a:t>20</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pitchFamily="34" charset="-128"/>
            </a:endParaRPr>
          </a:p>
        </p:txBody>
      </p:sp>
    </p:spTree>
    <p:extLst>
      <p:ext uri="{BB962C8B-B14F-4D97-AF65-F5344CB8AC3E}">
        <p14:creationId xmlns:p14="http://schemas.microsoft.com/office/powerpoint/2010/main" val="2918585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a:solidFill>
                  <a:schemeClr val="tx1"/>
                </a:solidFill>
                <a:latin typeface="Arial" charset="0"/>
                <a:ea typeface="ＭＳ Ｐゴシック" pitchFamily="34" charset="-128"/>
              </a:defRPr>
            </a:lvl1pPr>
            <a:lvl2pPr marL="702756" indent="-270291" defTabSz="914485">
              <a:defRPr sz="2300">
                <a:solidFill>
                  <a:schemeClr val="tx1"/>
                </a:solidFill>
                <a:latin typeface="Arial" charset="0"/>
                <a:ea typeface="ＭＳ Ｐゴシック" pitchFamily="34" charset="-128"/>
              </a:defRPr>
            </a:lvl2pPr>
            <a:lvl3pPr marL="1081164" indent="-216233" defTabSz="914485">
              <a:defRPr sz="2300">
                <a:solidFill>
                  <a:schemeClr val="tx1"/>
                </a:solidFill>
                <a:latin typeface="Arial" charset="0"/>
                <a:ea typeface="ＭＳ Ｐゴシック" pitchFamily="34" charset="-128"/>
              </a:defRPr>
            </a:lvl3pPr>
            <a:lvl4pPr marL="1513629" indent="-216233" defTabSz="914485">
              <a:defRPr sz="2300">
                <a:solidFill>
                  <a:schemeClr val="tx1"/>
                </a:solidFill>
                <a:latin typeface="Arial" charset="0"/>
                <a:ea typeface="ＭＳ Ｐゴシック" pitchFamily="34" charset="-128"/>
              </a:defRPr>
            </a:lvl4pPr>
            <a:lvl5pPr marL="1946095" indent="-216233" defTabSz="914485">
              <a:defRPr sz="2300">
                <a:solidFill>
                  <a:schemeClr val="tx1"/>
                </a:solidFill>
                <a:latin typeface="Arial" charset="0"/>
                <a:ea typeface="ＭＳ Ｐゴシック" pitchFamily="34" charset="-128"/>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pitchFamily="34" charset="-128"/>
              </a:defRPr>
            </a:lvl9pPr>
          </a:lstStyle>
          <a:p>
            <a:fld id="{67BFB34B-577C-4689-BD54-EAA0975C1444}" type="slidenum">
              <a:rPr lang="en-US" sz="1200"/>
              <a:pPr/>
              <a:t>21</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pitchFamily="34" charset="-128"/>
            </a:endParaRPr>
          </a:p>
        </p:txBody>
      </p:sp>
    </p:spTree>
    <p:extLst>
      <p:ext uri="{BB962C8B-B14F-4D97-AF65-F5344CB8AC3E}">
        <p14:creationId xmlns:p14="http://schemas.microsoft.com/office/powerpoint/2010/main" val="779912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1 lin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4" name="Rectangle 4"/>
          <p:cNvSpPr>
            <a:spLocks noGrp="1" noChangeArrowheads="1"/>
          </p:cNvSpPr>
          <p:nvPr>
            <p:ph type="ctrTitle" hasCustomPrompt="1"/>
          </p:nvPr>
        </p:nvSpPr>
        <p:spPr>
          <a:xfrm>
            <a:off x="685800" y="2146301"/>
            <a:ext cx="8026400" cy="728133"/>
          </a:xfrm>
          <a:prstGeom prst="rect">
            <a:avLst/>
          </a:prstGeom>
        </p:spPr>
        <p:txBody>
          <a:bodyPr anchor="t"/>
          <a:lstStyle>
            <a:lvl1pPr algn="l">
              <a:defRPr sz="4400" b="0"/>
            </a:lvl1pPr>
          </a:lstStyle>
          <a:p>
            <a:r>
              <a:rPr lang="en-US" dirty="0"/>
              <a:t>Click to edit Master title - 1 line</a:t>
            </a:r>
          </a:p>
        </p:txBody>
      </p:sp>
      <p:sp>
        <p:nvSpPr>
          <p:cNvPr id="5125" name="Rectangle 5"/>
          <p:cNvSpPr>
            <a:spLocks noGrp="1" noChangeArrowheads="1"/>
          </p:cNvSpPr>
          <p:nvPr>
            <p:ph type="subTitle" idx="1"/>
          </p:nvPr>
        </p:nvSpPr>
        <p:spPr>
          <a:xfrm>
            <a:off x="694267" y="2899831"/>
            <a:ext cx="6400800" cy="618066"/>
          </a:xfrm>
          <a:prstGeom prst="rect">
            <a:avLst/>
          </a:prstGeom>
        </p:spPr>
        <p:txBody>
          <a:bodyPr/>
          <a:lstStyle>
            <a:lvl1pPr marL="0" indent="0" algn="l">
              <a:buFont typeface="Wingdings" pitchFamily="2" charset="2"/>
              <a:buNone/>
              <a:defRPr sz="2800" b="1" i="0" cap="all">
                <a:solidFill>
                  <a:schemeClr val="hlink"/>
                </a:solidFill>
                <a:latin typeface="Calibri"/>
                <a:cs typeface="Calibri"/>
              </a:defRPr>
            </a:lvl1pPr>
          </a:lstStyle>
          <a:p>
            <a:r>
              <a:rPr lang="en-US" dirty="0"/>
              <a:t>Click to edit Master subtitle style</a:t>
            </a:r>
          </a:p>
        </p:txBody>
      </p:sp>
      <p:sp>
        <p:nvSpPr>
          <p:cNvPr id="9" name="TextBox 8"/>
          <p:cNvSpPr txBox="1"/>
          <p:nvPr/>
        </p:nvSpPr>
        <p:spPr>
          <a:xfrm>
            <a:off x="7450665" y="6231467"/>
            <a:ext cx="973667" cy="307777"/>
          </a:xfrm>
          <a:prstGeom prst="rect">
            <a:avLst/>
          </a:prstGeom>
          <a:noFill/>
        </p:spPr>
        <p:txBody>
          <a:bodyPr wrap="square" rtlCol="0">
            <a:spAutoFit/>
          </a:bodyPr>
          <a:lstStyle/>
          <a:p>
            <a:pPr algn="r"/>
            <a:fld id="{DCFFB04F-A907-F244-A56D-3D6989C81DAB}" type="slidenum">
              <a:rPr lang="en-US" sz="1400" smtClean="0">
                <a:solidFill>
                  <a:schemeClr val="bg1"/>
                </a:solidFill>
              </a:rPr>
              <a:pPr algn="r"/>
              <a:t>‹#›</a:t>
            </a:fld>
            <a:endParaRPr lang="en-US" sz="1400" dirty="0">
              <a:solidFill>
                <a:schemeClr val="bg1"/>
              </a:solidFill>
            </a:endParaRPr>
          </a:p>
        </p:txBody>
      </p:sp>
      <p:sp>
        <p:nvSpPr>
          <p:cNvPr id="14" name="TextBox 13"/>
          <p:cNvSpPr txBox="1"/>
          <p:nvPr/>
        </p:nvSpPr>
        <p:spPr>
          <a:xfrm>
            <a:off x="700644" y="6602680"/>
            <a:ext cx="7730837" cy="230832"/>
          </a:xfrm>
          <a:prstGeom prst="rect">
            <a:avLst/>
          </a:prstGeom>
          <a:noFill/>
        </p:spPr>
        <p:txBody>
          <a:bodyPr wrap="square" rtlCol="0">
            <a:spAutoFit/>
          </a:bodyPr>
          <a:lstStyle/>
          <a:p>
            <a:pPr marL="0" lvl="4"/>
            <a:r>
              <a:rPr lang="en-US" sz="900" dirty="0"/>
              <a:t>©</a:t>
            </a:r>
            <a:r>
              <a:rPr lang="en-US" sz="900" baseline="0" dirty="0"/>
              <a:t> 2019 </a:t>
            </a:r>
            <a:r>
              <a:rPr lang="en-US" sz="900" dirty="0"/>
              <a:t>Regents of the University of Minnesota. All rights reserved.</a:t>
            </a:r>
          </a:p>
        </p:txBody>
      </p:sp>
      <p:sp>
        <p:nvSpPr>
          <p:cNvPr id="7" name="TextBox 6"/>
          <p:cNvSpPr txBox="1"/>
          <p:nvPr/>
        </p:nvSpPr>
        <p:spPr>
          <a:xfrm>
            <a:off x="7450665" y="6231467"/>
            <a:ext cx="973667" cy="307777"/>
          </a:xfrm>
          <a:prstGeom prst="rect">
            <a:avLst/>
          </a:prstGeom>
          <a:noFill/>
        </p:spPr>
        <p:txBody>
          <a:bodyPr wrap="square" rtlCol="0">
            <a:spAutoFit/>
          </a:bodyPr>
          <a:lstStyle/>
          <a:p>
            <a:pPr algn="r"/>
            <a:fld id="{DCFFB04F-A907-F244-A56D-3D6989C81DAB}" type="slidenum">
              <a:rPr lang="en-US" sz="1400" smtClean="0">
                <a:solidFill>
                  <a:schemeClr val="bg1"/>
                </a:solidFill>
              </a:rPr>
              <a:pPr algn="r"/>
              <a:t>‹#›</a:t>
            </a:fld>
            <a:endParaRPr lang="en-US" sz="1400" dirty="0">
              <a:solidFill>
                <a:schemeClr val="bg1"/>
              </a:solidFill>
            </a:endParaRPr>
          </a:p>
        </p:txBody>
      </p:sp>
      <p:sp>
        <p:nvSpPr>
          <p:cNvPr id="10" name="TextBox 9"/>
          <p:cNvSpPr txBox="1"/>
          <p:nvPr userDrawn="1"/>
        </p:nvSpPr>
        <p:spPr>
          <a:xfrm>
            <a:off x="7450665" y="6231467"/>
            <a:ext cx="973667" cy="307777"/>
          </a:xfrm>
          <a:prstGeom prst="rect">
            <a:avLst/>
          </a:prstGeom>
          <a:noFill/>
        </p:spPr>
        <p:txBody>
          <a:bodyPr wrap="square" rtlCol="0">
            <a:spAutoFit/>
          </a:bodyPr>
          <a:lstStyle/>
          <a:p>
            <a:pPr algn="r"/>
            <a:fld id="{DCFFB04F-A907-F244-A56D-3D6989C81DAB}" type="slidenum">
              <a:rPr lang="en-US" sz="1400" smtClean="0">
                <a:solidFill>
                  <a:schemeClr val="bg1"/>
                </a:solidFill>
              </a:rPr>
              <a:pPr algn="r"/>
              <a:t>‹#›</a:t>
            </a:fld>
            <a:endParaRPr lang="en-US" sz="1400" dirty="0">
              <a:solidFill>
                <a:schemeClr val="bg1"/>
              </a:solidFill>
            </a:endParaRPr>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20170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996101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2 Line">
    <p:bg>
      <p:bgPr>
        <a:solidFill>
          <a:srgbClr val="FFFFFF"/>
        </a:solidFill>
        <a:effectLst/>
      </p:bgPr>
    </p:bg>
    <p:spTree>
      <p:nvGrpSpPr>
        <p:cNvPr id="1" name=""/>
        <p:cNvGrpSpPr/>
        <p:nvPr/>
      </p:nvGrpSpPr>
      <p:grpSpPr>
        <a:xfrm>
          <a:off x="0" y="0"/>
          <a:ext cx="0" cy="0"/>
          <a:chOff x="0" y="0"/>
          <a:chExt cx="0" cy="0"/>
        </a:xfrm>
      </p:grpSpPr>
      <p:pic>
        <p:nvPicPr>
          <p:cNvPr id="10" name="Picture 2" descr="Page12"/>
          <p:cNvPicPr>
            <a:picLocks noChangeAspect="1" noChangeArrowheads="1"/>
          </p:cNvPicPr>
          <p:nvPr userDrawn="1"/>
        </p:nvPicPr>
        <p:blipFill>
          <a:blip r:embed="rId2"/>
          <a:stretch>
            <a:fillRect/>
          </a:stretch>
        </p:blipFill>
        <p:spPr bwMode="auto">
          <a:xfrm>
            <a:off x="0" y="-6019"/>
            <a:ext cx="9144000" cy="6858000"/>
          </a:xfrm>
          <a:prstGeom prst="rect">
            <a:avLst/>
          </a:prstGeom>
          <a:noFill/>
        </p:spPr>
      </p:pic>
      <p:sp>
        <p:nvSpPr>
          <p:cNvPr id="5124" name="Rectangle 4"/>
          <p:cNvSpPr>
            <a:spLocks noGrp="1" noChangeArrowheads="1"/>
          </p:cNvSpPr>
          <p:nvPr>
            <p:ph type="ctrTitle" hasCustomPrompt="1"/>
          </p:nvPr>
        </p:nvSpPr>
        <p:spPr>
          <a:xfrm>
            <a:off x="685800" y="2146302"/>
            <a:ext cx="7772400" cy="1350432"/>
          </a:xfrm>
          <a:prstGeom prst="rect">
            <a:avLst/>
          </a:prstGeom>
        </p:spPr>
        <p:txBody>
          <a:bodyPr anchor="t"/>
          <a:lstStyle>
            <a:lvl1pPr marL="0" marR="0" indent="0" algn="l" defTabSz="914400" rtl="0" eaLnBrk="1" fontAlgn="base" latinLnBrk="0" hangingPunct="1">
              <a:lnSpc>
                <a:spcPct val="100000"/>
              </a:lnSpc>
              <a:spcBef>
                <a:spcPct val="0"/>
              </a:spcBef>
              <a:spcAft>
                <a:spcPct val="0"/>
              </a:spcAft>
              <a:tabLst/>
              <a:defRPr sz="4400" b="0" i="0" baseline="0">
                <a:latin typeface="+mj-lt"/>
                <a:cs typeface="Arial"/>
              </a:defRPr>
            </a:lvl1pPr>
          </a:lstStyle>
          <a:p>
            <a:pPr marL="0" marR="0" lvl="0" indent="0" defTabSz="914400" rtl="0" eaLnBrk="1" fontAlgn="base" latinLnBrk="0" hangingPunct="1">
              <a:lnSpc>
                <a:spcPct val="100000"/>
              </a:lnSpc>
              <a:spcBef>
                <a:spcPct val="0"/>
              </a:spcBef>
              <a:spcAft>
                <a:spcPct val="0"/>
              </a:spcAft>
              <a:tabLst/>
              <a:defRPr/>
            </a:pPr>
            <a:r>
              <a:rPr lang="en-US" dirty="0"/>
              <a:t>Click to edit Master title - Use with two-line title</a:t>
            </a:r>
            <a:endParaRPr kumimoji="0" lang="en-US" sz="4000" b="0" i="0" u="none" strike="noStrike" kern="0" cap="none" spc="0" normalizeH="0" baseline="0" noProof="0" dirty="0">
              <a:ln>
                <a:noFill/>
              </a:ln>
              <a:solidFill>
                <a:schemeClr val="bg1"/>
              </a:solidFill>
              <a:effectLst/>
              <a:uLnTx/>
              <a:uFillTx/>
              <a:latin typeface="+mj-lt"/>
              <a:ea typeface="+mj-ea"/>
              <a:cs typeface="+mj-cs"/>
            </a:endParaRPr>
          </a:p>
        </p:txBody>
      </p:sp>
      <p:sp>
        <p:nvSpPr>
          <p:cNvPr id="5125" name="Rectangle 5"/>
          <p:cNvSpPr>
            <a:spLocks noGrp="1" noChangeArrowheads="1"/>
          </p:cNvSpPr>
          <p:nvPr>
            <p:ph type="subTitle" idx="1"/>
          </p:nvPr>
        </p:nvSpPr>
        <p:spPr>
          <a:xfrm>
            <a:off x="694266" y="3509429"/>
            <a:ext cx="7776633" cy="618066"/>
          </a:xfrm>
          <a:prstGeom prst="rect">
            <a:avLst/>
          </a:prstGeom>
        </p:spPr>
        <p:txBody>
          <a:bodyPr/>
          <a:lstStyle>
            <a:lvl1pPr marL="0" indent="0" algn="l">
              <a:buFont typeface="Wingdings" pitchFamily="2" charset="2"/>
              <a:buNone/>
              <a:defRPr sz="2800" b="1" i="0" cap="all">
                <a:solidFill>
                  <a:schemeClr val="hlink"/>
                </a:solidFill>
                <a:latin typeface="Calibri"/>
                <a:cs typeface="Calibri"/>
              </a:defRPr>
            </a:lvl1pPr>
          </a:lstStyle>
          <a:p>
            <a:r>
              <a:rPr lang="en-US" dirty="0"/>
              <a:t>Click to edit Master subtitle style</a:t>
            </a:r>
          </a:p>
        </p:txBody>
      </p:sp>
      <p:sp>
        <p:nvSpPr>
          <p:cNvPr id="9" name="TextBox 8"/>
          <p:cNvSpPr txBox="1"/>
          <p:nvPr/>
        </p:nvSpPr>
        <p:spPr>
          <a:xfrm>
            <a:off x="7450665" y="6231467"/>
            <a:ext cx="973667" cy="307777"/>
          </a:xfrm>
          <a:prstGeom prst="rect">
            <a:avLst/>
          </a:prstGeom>
          <a:noFill/>
        </p:spPr>
        <p:txBody>
          <a:bodyPr wrap="square" rtlCol="0">
            <a:spAutoFit/>
          </a:bodyPr>
          <a:lstStyle/>
          <a:p>
            <a:pPr algn="r"/>
            <a:fld id="{DCFFB04F-A907-F244-A56D-3D6989C81DAB}" type="slidenum">
              <a:rPr lang="en-US" sz="1400" smtClean="0">
                <a:solidFill>
                  <a:schemeClr val="bg1"/>
                </a:solidFill>
              </a:rPr>
              <a:pPr algn="r"/>
              <a:t>‹#›</a:t>
            </a:fld>
            <a:endParaRPr lang="en-US" sz="1400" dirty="0">
              <a:solidFill>
                <a:schemeClr val="bg1"/>
              </a:solidFill>
            </a:endParaRPr>
          </a:p>
        </p:txBody>
      </p:sp>
      <p:sp>
        <p:nvSpPr>
          <p:cNvPr id="8" name="TextBox 7"/>
          <p:cNvSpPr txBox="1"/>
          <p:nvPr/>
        </p:nvSpPr>
        <p:spPr>
          <a:xfrm>
            <a:off x="700644" y="6602680"/>
            <a:ext cx="7730837" cy="230832"/>
          </a:xfrm>
          <a:prstGeom prst="rect">
            <a:avLst/>
          </a:prstGeom>
          <a:noFill/>
        </p:spPr>
        <p:txBody>
          <a:bodyPr wrap="square" rtlCol="0">
            <a:spAutoFit/>
          </a:bodyPr>
          <a:lstStyle/>
          <a:p>
            <a:pPr marL="0" lvl="4"/>
            <a:r>
              <a:rPr lang="en-US" sz="900" dirty="0"/>
              <a:t>©</a:t>
            </a:r>
            <a:r>
              <a:rPr lang="en-US" sz="900" baseline="0" dirty="0"/>
              <a:t> </a:t>
            </a:r>
            <a:r>
              <a:rPr lang="en-US" sz="900" dirty="0"/>
              <a:t>2019 Regents of the University of Minnesota. All rights reserved.</a:t>
            </a:r>
          </a:p>
        </p:txBody>
      </p:sp>
      <p:sp>
        <p:nvSpPr>
          <p:cNvPr id="7" name="TextBox 6"/>
          <p:cNvSpPr txBox="1"/>
          <p:nvPr/>
        </p:nvSpPr>
        <p:spPr>
          <a:xfrm>
            <a:off x="7450665" y="6231467"/>
            <a:ext cx="973667" cy="307777"/>
          </a:xfrm>
          <a:prstGeom prst="rect">
            <a:avLst/>
          </a:prstGeom>
          <a:noFill/>
        </p:spPr>
        <p:txBody>
          <a:bodyPr wrap="square" rtlCol="0">
            <a:spAutoFit/>
          </a:bodyPr>
          <a:lstStyle/>
          <a:p>
            <a:pPr algn="r"/>
            <a:fld id="{DCFFB04F-A907-F244-A56D-3D6989C81DAB}" type="slidenum">
              <a:rPr lang="en-US" sz="1400" smtClean="0">
                <a:solidFill>
                  <a:schemeClr val="bg1"/>
                </a:solidFill>
              </a:rPr>
              <a:pPr algn="r"/>
              <a:t>‹#›</a:t>
            </a:fld>
            <a:endParaRPr lang="en-US" sz="1400" dirty="0">
              <a:solidFill>
                <a:schemeClr val="bg1"/>
              </a:solidFill>
            </a:endParaRPr>
          </a:p>
        </p:txBody>
      </p:sp>
      <p:sp>
        <p:nvSpPr>
          <p:cNvPr id="11" name="TextBox 10"/>
          <p:cNvSpPr txBox="1"/>
          <p:nvPr userDrawn="1"/>
        </p:nvSpPr>
        <p:spPr>
          <a:xfrm>
            <a:off x="7450665" y="6231467"/>
            <a:ext cx="973667" cy="307777"/>
          </a:xfrm>
          <a:prstGeom prst="rect">
            <a:avLst/>
          </a:prstGeom>
          <a:noFill/>
        </p:spPr>
        <p:txBody>
          <a:bodyPr wrap="square" rtlCol="0">
            <a:spAutoFit/>
          </a:bodyPr>
          <a:lstStyle/>
          <a:p>
            <a:pPr algn="r"/>
            <a:fld id="{DCFFB04F-A907-F244-A56D-3D6989C81DAB}" type="slidenum">
              <a:rPr lang="en-US" sz="1400" smtClean="0">
                <a:solidFill>
                  <a:schemeClr val="bg1"/>
                </a:solidFill>
              </a:rPr>
              <a:pPr algn="r"/>
              <a:t>‹#›</a:t>
            </a:fld>
            <a:endParaRPr lang="en-US" sz="1400"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761966"/>
            <a:ext cx="7755467" cy="1067334"/>
          </a:xfrm>
          <a:prstGeom prst="rect">
            <a:avLst/>
          </a:prstGeom>
        </p:spPr>
        <p:txBody>
          <a:bodyPr anchor="t"/>
          <a:lstStyle>
            <a:lvl1pPr marL="0" marR="0" indent="0" defTabSz="914400" rtl="0" eaLnBrk="1" fontAlgn="base" latinLnBrk="0" hangingPunct="1">
              <a:lnSpc>
                <a:spcPct val="100000"/>
              </a:lnSpc>
              <a:spcBef>
                <a:spcPct val="0"/>
              </a:spcBef>
              <a:spcAft>
                <a:spcPct val="0"/>
              </a:spcAft>
              <a:tabLst/>
              <a:defRPr sz="4400" b="0" i="0">
                <a:latin typeface="Arial"/>
                <a:cs typeface="Arial"/>
              </a:defRPr>
            </a:lvl1pPr>
          </a:lstStyle>
          <a:p>
            <a:pPr marL="0" marR="0" lvl="0" indent="0" defTabSz="914400" rtl="0" eaLnBrk="1" fontAlgn="base" latinLnBrk="0" hangingPunct="1">
              <a:lnSpc>
                <a:spcPct val="100000"/>
              </a:lnSpc>
              <a:spcBef>
                <a:spcPct val="0"/>
              </a:spcBef>
              <a:spcAft>
                <a:spcPct val="0"/>
              </a:spcAft>
              <a:tabLst/>
              <a:defRPr/>
            </a:pPr>
            <a:r>
              <a:rPr lang="en-US" dirty="0"/>
              <a:t>Click to edit Section Title</a:t>
            </a:r>
            <a:endParaRPr kumimoji="0" lang="en-US" sz="4000" b="0" i="0" u="none" strike="noStrike" kern="0" cap="none" spc="0" normalizeH="0" baseline="0" noProof="0" dirty="0">
              <a:ln>
                <a:noFill/>
              </a:ln>
              <a:solidFill>
                <a:schemeClr val="bg1"/>
              </a:solidFill>
              <a:effectLst/>
              <a:uLnTx/>
              <a:uFillTx/>
              <a:latin typeface="+mj-lt"/>
              <a:ea typeface="+mj-ea"/>
              <a:cs typeface="+mj-cs"/>
            </a:endParaRPr>
          </a:p>
        </p:txBody>
      </p:sp>
      <p:sp>
        <p:nvSpPr>
          <p:cNvPr id="4" name="Rectangle 5"/>
          <p:cNvSpPr>
            <a:spLocks noGrp="1" noChangeArrowheads="1"/>
          </p:cNvSpPr>
          <p:nvPr>
            <p:ph type="subTitle" idx="1" hasCustomPrompt="1"/>
          </p:nvPr>
        </p:nvSpPr>
        <p:spPr>
          <a:xfrm>
            <a:off x="711201" y="4296832"/>
            <a:ext cx="7730066" cy="452968"/>
          </a:xfrm>
          <a:prstGeom prst="rect">
            <a:avLst/>
          </a:prstGeom>
        </p:spPr>
        <p:txBody>
          <a:bodyPr/>
          <a:lstStyle>
            <a:lvl1pPr marL="0" indent="0" algn="l">
              <a:buFont typeface="Wingdings" pitchFamily="2" charset="2"/>
              <a:buNone/>
              <a:defRPr sz="2800" b="1" i="0" cap="all">
                <a:solidFill>
                  <a:schemeClr val="hlink"/>
                </a:solidFill>
                <a:latin typeface="Calibri"/>
                <a:cs typeface="Calibri"/>
              </a:defRPr>
            </a:lvl1pPr>
          </a:lstStyle>
          <a:p>
            <a:r>
              <a:rPr lang="en-US" dirty="0"/>
              <a:t>Click to ADD TEXT</a:t>
            </a:r>
          </a:p>
        </p:txBody>
      </p:sp>
      <p:sp>
        <p:nvSpPr>
          <p:cNvPr id="9" name="TextBox 8"/>
          <p:cNvSpPr txBox="1"/>
          <p:nvPr/>
        </p:nvSpPr>
        <p:spPr>
          <a:xfrm>
            <a:off x="368136" y="6602680"/>
            <a:ext cx="8063346" cy="230832"/>
          </a:xfrm>
          <a:prstGeom prst="rect">
            <a:avLst/>
          </a:prstGeom>
          <a:noFill/>
        </p:spPr>
        <p:txBody>
          <a:bodyPr wrap="square" rtlCol="0">
            <a:spAutoFit/>
          </a:bodyPr>
          <a:lstStyle/>
          <a:p>
            <a:pPr marL="0" lvl="4"/>
            <a:r>
              <a:rPr lang="en-US" sz="900" dirty="0"/>
              <a:t>©</a:t>
            </a:r>
            <a:r>
              <a:rPr lang="en-US" sz="900" baseline="0" dirty="0"/>
              <a:t> </a:t>
            </a:r>
            <a:r>
              <a:rPr lang="en-US" sz="900" dirty="0"/>
              <a:t>2019 Regents of the University of Minnesota. All rights reserved.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9300"/>
            <a:ext cx="8229600" cy="668338"/>
          </a:xfrm>
          <a:prstGeom prst="rect">
            <a:avLst/>
          </a:prstGeom>
        </p:spPr>
        <p:txBody>
          <a:bodyPr anchor="t"/>
          <a:lstStyle>
            <a:lvl1pPr>
              <a:defRPr sz="4400" b="1" i="0" cap="all">
                <a:latin typeface="Calibri"/>
                <a:cs typeface="Calibri"/>
              </a:defRPr>
            </a:lvl1pPr>
          </a:lstStyle>
          <a:p>
            <a:r>
              <a:rPr lang="en-US" dirty="0"/>
              <a:t>Click to add title</a:t>
            </a:r>
          </a:p>
        </p:txBody>
      </p:sp>
      <p:sp>
        <p:nvSpPr>
          <p:cNvPr id="3" name="Content Placeholder 2"/>
          <p:cNvSpPr>
            <a:spLocks noGrp="1"/>
          </p:cNvSpPr>
          <p:nvPr>
            <p:ph idx="1"/>
          </p:nvPr>
        </p:nvSpPr>
        <p:spPr>
          <a:xfrm>
            <a:off x="457200" y="1600200"/>
            <a:ext cx="8229600" cy="2283702"/>
          </a:xfrm>
          <a:prstGeom prst="rect">
            <a:avLst/>
          </a:prstGeom>
        </p:spPr>
        <p:txBody>
          <a:bodyPr>
            <a:spAutoFit/>
          </a:bodyPr>
          <a:lstStyle>
            <a:lvl1pPr marL="342900" indent="-342900">
              <a:buClr>
                <a:schemeClr val="accent2"/>
              </a:buClr>
              <a:buFont typeface="Arial" panose="020B0604020202020204" pitchFamily="34" charset="0"/>
              <a:buChar char="•"/>
              <a:defRPr sz="3200"/>
            </a:lvl1pPr>
            <a:lvl2pPr marL="742950" indent="-285750">
              <a:buClr>
                <a:schemeClr val="accent2"/>
              </a:buClr>
              <a:buFont typeface="Arial" panose="020B0604020202020204" pitchFamily="34" charset="0"/>
              <a:buChar char="•"/>
              <a:defRPr sz="2800"/>
            </a:lvl2pPr>
            <a:lvl3pPr marL="1143000" indent="-228600">
              <a:buClr>
                <a:schemeClr val="accent2"/>
              </a:buClr>
              <a:buFont typeface="Arial" panose="020B0604020202020204" pitchFamily="34" charset="0"/>
              <a:buChar char="•"/>
              <a:defRPr sz="2400"/>
            </a:lvl3pPr>
            <a:lvl4pPr marL="1600200" indent="-228600">
              <a:buClr>
                <a:schemeClr val="accent2"/>
              </a:buClr>
              <a:buFont typeface="Arial" panose="020B0604020202020204" pitchFamily="34" charset="0"/>
              <a:buChar char="•"/>
              <a:defRPr sz="2000"/>
            </a:lvl4pPr>
            <a:lvl5pPr marL="2057400" indent="-228600">
              <a:buClr>
                <a:schemeClr val="accent2"/>
              </a:buClr>
              <a:buFont typeface="Arial" panose="020B0604020202020204" pitchFamily="34" charset="0"/>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p:nvSpPr>
        <p:spPr>
          <a:xfrm>
            <a:off x="368136" y="6602680"/>
            <a:ext cx="8063346" cy="230832"/>
          </a:xfrm>
          <a:prstGeom prst="rect">
            <a:avLst/>
          </a:prstGeom>
          <a:noFill/>
        </p:spPr>
        <p:txBody>
          <a:bodyPr wrap="square" rtlCol="0">
            <a:spAutoFit/>
          </a:bodyPr>
          <a:lstStyle/>
          <a:p>
            <a:pPr marL="0" lvl="4"/>
            <a:r>
              <a:rPr lang="en-US" sz="900" dirty="0"/>
              <a:t>©</a:t>
            </a:r>
            <a:r>
              <a:rPr lang="en-US" sz="900" baseline="0" dirty="0"/>
              <a:t> </a:t>
            </a:r>
            <a:r>
              <a:rPr lang="en-US" sz="900" dirty="0"/>
              <a:t>2019 Regents of the University of Minnesota. All rights reserved.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Object with Caption Below">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08001" y="469900"/>
            <a:ext cx="8136466" cy="4959350"/>
          </a:xfrm>
          <a:prstGeom prst="rect">
            <a:avLst/>
          </a:prstGeom>
        </p:spPr>
        <p:txBody>
          <a:bodyPr/>
          <a:lstStyle>
            <a:lvl1pPr>
              <a:buNone/>
              <a:defRPr baseline="0"/>
            </a:lvl1pPr>
          </a:lstStyle>
          <a:p>
            <a:pPr lvl="0"/>
            <a:r>
              <a:rPr lang="en-US" dirty="0"/>
              <a:t>Place object here (photo/chart/movie clip)</a:t>
            </a:r>
          </a:p>
        </p:txBody>
      </p:sp>
      <p:sp>
        <p:nvSpPr>
          <p:cNvPr id="6" name="Text Placeholder 2"/>
          <p:cNvSpPr>
            <a:spLocks noGrp="1"/>
          </p:cNvSpPr>
          <p:nvPr>
            <p:ph type="body" idx="10" hasCustomPrompt="1"/>
          </p:nvPr>
        </p:nvSpPr>
        <p:spPr>
          <a:xfrm>
            <a:off x="397933" y="5510213"/>
            <a:ext cx="8096781" cy="400110"/>
          </a:xfrm>
          <a:prstGeom prst="rect">
            <a:avLst/>
          </a:prstGeom>
        </p:spPr>
        <p:txBody>
          <a:bodyPr anchor="t">
            <a:sp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Photo caption may go here (if needed).</a:t>
            </a:r>
          </a:p>
        </p:txBody>
      </p:sp>
      <p:sp>
        <p:nvSpPr>
          <p:cNvPr id="8" name="TextBox 7"/>
          <p:cNvSpPr txBox="1"/>
          <p:nvPr/>
        </p:nvSpPr>
        <p:spPr>
          <a:xfrm>
            <a:off x="368136" y="6602680"/>
            <a:ext cx="8063346" cy="230832"/>
          </a:xfrm>
          <a:prstGeom prst="rect">
            <a:avLst/>
          </a:prstGeom>
          <a:noFill/>
        </p:spPr>
        <p:txBody>
          <a:bodyPr wrap="square" rtlCol="0">
            <a:spAutoFit/>
          </a:bodyPr>
          <a:lstStyle/>
          <a:p>
            <a:pPr marL="0" lvl="4"/>
            <a:r>
              <a:rPr lang="en-US" sz="900" dirty="0"/>
              <a:t>©</a:t>
            </a:r>
            <a:r>
              <a:rPr lang="en-US" sz="900" baseline="0" dirty="0"/>
              <a:t> </a:t>
            </a:r>
            <a:r>
              <a:rPr lang="en-US" sz="900" dirty="0"/>
              <a:t>2019 Regents of the University of Minnesota. All rights reserved.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600200"/>
            <a:ext cx="4038600" cy="2000548"/>
          </a:xfrm>
          <a:prstGeom prst="rect">
            <a:avLst/>
          </a:prstGeom>
        </p:spPr>
        <p:txBody>
          <a:bodyPr>
            <a:spAutoFit/>
          </a:bodyPr>
          <a:lstStyle>
            <a:lvl1pPr marL="342900" indent="-342900">
              <a:buClr>
                <a:schemeClr val="accent2"/>
              </a:buClr>
              <a:buFont typeface="Arial" panose="020B0604020202020204" pitchFamily="34" charset="0"/>
              <a:buChar char="•"/>
              <a:defRPr sz="2800" b="0"/>
            </a:lvl1pPr>
            <a:lvl2pPr marL="742950" indent="-285750">
              <a:buClr>
                <a:schemeClr val="accent2"/>
              </a:buClr>
              <a:buFont typeface="Arial" panose="020B0604020202020204" pitchFamily="34" charset="0"/>
              <a:buChar char="•"/>
              <a:defRPr sz="2400"/>
            </a:lvl2pPr>
            <a:lvl3pPr marL="1143000" indent="-228600">
              <a:buClr>
                <a:schemeClr val="accent2"/>
              </a:buClr>
              <a:buFont typeface="Arial" panose="020B0604020202020204" pitchFamily="34" charset="0"/>
              <a:buChar char="•"/>
              <a:defRPr sz="2000"/>
            </a:lvl3pPr>
            <a:lvl4pPr marL="1600200" indent="-228600">
              <a:buClr>
                <a:schemeClr val="accent2"/>
              </a:buClr>
              <a:buFont typeface="Arial" panose="020B0604020202020204" pitchFamily="34" charset="0"/>
              <a:buChar char="•"/>
              <a:defRPr sz="1800"/>
            </a:lvl4pPr>
            <a:lvl5pPr marL="2057400" indent="-228600">
              <a:buClr>
                <a:schemeClr val="accent2"/>
              </a:buClr>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600200"/>
            <a:ext cx="4038600" cy="2000548"/>
          </a:xfrm>
          <a:prstGeom prst="rect">
            <a:avLst/>
          </a:prstGeom>
        </p:spPr>
        <p:txBody>
          <a:bodyPr>
            <a:spAutoFit/>
          </a:bodyPr>
          <a:lstStyle>
            <a:lvl1pPr marL="342900" indent="-342900">
              <a:buClr>
                <a:schemeClr val="accent2"/>
              </a:buClr>
              <a:buFont typeface="Arial" panose="020B0604020202020204" pitchFamily="34" charset="0"/>
              <a:buChar char="•"/>
              <a:defRPr sz="2800"/>
            </a:lvl1pPr>
            <a:lvl2pPr marL="742950" indent="-285750">
              <a:buClr>
                <a:schemeClr val="accent2"/>
              </a:buClr>
              <a:buFont typeface="Arial" panose="020B0604020202020204" pitchFamily="34" charset="0"/>
              <a:buChar char="•"/>
              <a:defRPr sz="2400"/>
            </a:lvl2pPr>
            <a:lvl3pPr marL="1143000" indent="-228600">
              <a:buClr>
                <a:schemeClr val="accent2"/>
              </a:buClr>
              <a:buFont typeface="Arial" panose="020B0604020202020204" pitchFamily="34" charset="0"/>
              <a:buChar char="•"/>
              <a:defRPr sz="2000"/>
            </a:lvl3pPr>
            <a:lvl4pPr marL="1600200" indent="-228600">
              <a:buClr>
                <a:schemeClr val="accent2"/>
              </a:buClr>
              <a:buFont typeface="Arial" panose="020B0604020202020204" pitchFamily="34" charset="0"/>
              <a:buChar char="•"/>
              <a:defRPr sz="1800"/>
            </a:lvl4pPr>
            <a:lvl5pPr marL="2057400" indent="-228600">
              <a:buClr>
                <a:schemeClr val="accent2"/>
              </a:buClr>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457200" y="749300"/>
            <a:ext cx="8229600" cy="769441"/>
          </a:xfrm>
          <a:prstGeom prst="rect">
            <a:avLst/>
          </a:prstGeom>
        </p:spPr>
        <p:txBody>
          <a:bodyPr anchor="t">
            <a:spAutoFit/>
          </a:bodyPr>
          <a:lstStyle>
            <a:lvl1pPr>
              <a:defRPr sz="4400" b="1" i="0" cap="all">
                <a:latin typeface="Calibri"/>
                <a:cs typeface="Calibri"/>
              </a:defRPr>
            </a:lvl1pPr>
          </a:lstStyle>
          <a:p>
            <a:r>
              <a:rPr lang="en-US" dirty="0"/>
              <a:t>Click to add text</a:t>
            </a:r>
          </a:p>
        </p:txBody>
      </p:sp>
      <p:sp>
        <p:nvSpPr>
          <p:cNvPr id="7" name="TextBox 6"/>
          <p:cNvSpPr txBox="1"/>
          <p:nvPr/>
        </p:nvSpPr>
        <p:spPr>
          <a:xfrm>
            <a:off x="368136" y="6602680"/>
            <a:ext cx="8063346" cy="230832"/>
          </a:xfrm>
          <a:prstGeom prst="rect">
            <a:avLst/>
          </a:prstGeom>
          <a:noFill/>
        </p:spPr>
        <p:txBody>
          <a:bodyPr wrap="square" rtlCol="0">
            <a:spAutoFit/>
          </a:bodyPr>
          <a:lstStyle/>
          <a:p>
            <a:pPr marL="0" lvl="4"/>
            <a:r>
              <a:rPr lang="en-US" sz="900" dirty="0"/>
              <a:t>©</a:t>
            </a:r>
            <a:r>
              <a:rPr lang="en-US" sz="900" baseline="0" dirty="0"/>
              <a:t> </a:t>
            </a:r>
            <a:r>
              <a:rPr lang="en-US" sz="900" dirty="0"/>
              <a:t>2019 Regents of the University of Minnesota. All rights reserved.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with Content Titl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679052"/>
            <a:ext cx="4040188" cy="63976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p:cNvSpPr>
            <a:spLocks noGrp="1"/>
          </p:cNvSpPr>
          <p:nvPr>
            <p:ph sz="half" idx="2" hasCustomPrompt="1"/>
          </p:nvPr>
        </p:nvSpPr>
        <p:spPr>
          <a:xfrm>
            <a:off x="457200" y="2318814"/>
            <a:ext cx="4040188" cy="3658658"/>
          </a:xfrm>
          <a:prstGeom prst="rect">
            <a:avLst/>
          </a:prstGeom>
        </p:spPr>
        <p:txBody>
          <a:bodyPr/>
          <a:lstStyle>
            <a:lvl1pPr marL="342900" indent="-342900">
              <a:buClr>
                <a:schemeClr val="accent2"/>
              </a:buClr>
              <a:buFont typeface="Arial" panose="020B0604020202020204" pitchFamily="34" charset="0"/>
              <a:buChar char="•"/>
              <a:defRPr sz="2800"/>
            </a:lvl1pPr>
            <a:lvl2pPr marL="742950" indent="-285750">
              <a:buClr>
                <a:schemeClr val="accent2"/>
              </a:buClr>
              <a:buFont typeface="Arial" panose="020B0604020202020204" pitchFamily="34" charset="0"/>
              <a:buChar char="•"/>
              <a:defRPr sz="2400"/>
            </a:lvl2pPr>
            <a:lvl3pPr marL="1143000" indent="-228600">
              <a:buClr>
                <a:schemeClr val="accent2"/>
              </a:buClr>
              <a:buFont typeface="Arial" panose="020B0604020202020204" pitchFamily="34" charset="0"/>
              <a:buChar char="•"/>
              <a:defRPr sz="2000"/>
            </a:lvl3pPr>
            <a:lvl4pPr marL="1600200" indent="-228600">
              <a:buClr>
                <a:schemeClr val="accent2"/>
              </a:buClr>
              <a:buFont typeface="Arial" panose="020B0604020202020204" pitchFamily="34" charset="0"/>
              <a:buChar char="•"/>
              <a:defRPr sz="1800"/>
            </a:lvl4pPr>
            <a:lvl5pPr marL="2057400" indent="-228600">
              <a:buClr>
                <a:schemeClr val="accent2"/>
              </a:buClr>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679052"/>
            <a:ext cx="4041775" cy="63976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4645025" y="2318814"/>
            <a:ext cx="4041775" cy="3658658"/>
          </a:xfrm>
          <a:prstGeom prst="rect">
            <a:avLst/>
          </a:prstGeom>
        </p:spPr>
        <p:txBody>
          <a:bodyPr wrap="square"/>
          <a:lstStyle>
            <a:lvl1pPr marL="342900" indent="-342900">
              <a:buClr>
                <a:schemeClr val="accent2"/>
              </a:buClr>
              <a:buFont typeface="Arial" panose="020B0604020202020204" pitchFamily="34" charset="0"/>
              <a:buChar char="•"/>
              <a:defRPr sz="2800"/>
            </a:lvl1pPr>
            <a:lvl2pPr marL="742950" indent="-285750">
              <a:buClr>
                <a:schemeClr val="accent2"/>
              </a:buClr>
              <a:buFont typeface="Arial" panose="020B0604020202020204" pitchFamily="34" charset="0"/>
              <a:buChar char="•"/>
              <a:defRPr sz="2400"/>
            </a:lvl2pPr>
            <a:lvl3pPr marL="1143000" indent="-228600">
              <a:buClr>
                <a:schemeClr val="accent2"/>
              </a:buClr>
              <a:buFont typeface="Arial" panose="020B0604020202020204" pitchFamily="34" charset="0"/>
              <a:buChar char="•"/>
              <a:defRPr sz="2000"/>
            </a:lvl3pPr>
            <a:lvl4pPr marL="1600200" indent="-228600">
              <a:buClr>
                <a:schemeClr val="accent2"/>
              </a:buClr>
              <a:buFont typeface="Arial" panose="020B0604020202020204" pitchFamily="34" charset="0"/>
              <a:buChar char="•"/>
              <a:defRPr sz="1800"/>
            </a:lvl4pPr>
            <a:lvl5pPr marL="2057400" indent="-228600">
              <a:buClr>
                <a:schemeClr val="accent2"/>
              </a:buClr>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749300"/>
            <a:ext cx="8229600" cy="668338"/>
          </a:xfrm>
          <a:prstGeom prst="rect">
            <a:avLst/>
          </a:prstGeom>
        </p:spPr>
        <p:txBody>
          <a:bodyPr anchor="t"/>
          <a:lstStyle>
            <a:lvl1pPr>
              <a:defRPr sz="4400" b="1" i="0" cap="all">
                <a:latin typeface="Calibri"/>
                <a:cs typeface="Calibri"/>
              </a:defRPr>
            </a:lvl1pPr>
          </a:lstStyle>
          <a:p>
            <a:r>
              <a:rPr lang="en-US" dirty="0"/>
              <a:t>Click to add title</a:t>
            </a:r>
          </a:p>
        </p:txBody>
      </p:sp>
      <p:sp>
        <p:nvSpPr>
          <p:cNvPr id="8" name="TextBox 7"/>
          <p:cNvSpPr txBox="1"/>
          <p:nvPr/>
        </p:nvSpPr>
        <p:spPr>
          <a:xfrm>
            <a:off x="368136" y="6602680"/>
            <a:ext cx="8063346" cy="230832"/>
          </a:xfrm>
          <a:prstGeom prst="rect">
            <a:avLst/>
          </a:prstGeom>
          <a:noFill/>
        </p:spPr>
        <p:txBody>
          <a:bodyPr wrap="square" rtlCol="0">
            <a:spAutoFit/>
          </a:bodyPr>
          <a:lstStyle/>
          <a:p>
            <a:pPr marL="0" lvl="4"/>
            <a:r>
              <a:rPr lang="en-US" sz="900" dirty="0"/>
              <a:t>©</a:t>
            </a:r>
            <a:r>
              <a:rPr lang="en-US" sz="900" baseline="0" dirty="0"/>
              <a:t> </a:t>
            </a:r>
            <a:r>
              <a:rPr lang="en-US" sz="900" dirty="0"/>
              <a:t>2019 Regents of the University of Minnesota. All rights reserved.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Side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800" b="1" i="0" cap="all">
                <a:latin typeface="Calibri"/>
                <a:cs typeface="Calibri"/>
              </a:defRPr>
            </a:lvl1pPr>
          </a:lstStyle>
          <a:p>
            <a:r>
              <a:rPr lang="en-US" dirty="0"/>
              <a:t>Click to add title</a:t>
            </a:r>
          </a:p>
        </p:txBody>
      </p:sp>
      <p:sp>
        <p:nvSpPr>
          <p:cNvPr id="3" name="Content Placeholder 2"/>
          <p:cNvSpPr>
            <a:spLocks noGrp="1"/>
          </p:cNvSpPr>
          <p:nvPr>
            <p:ph idx="1" hasCustomPrompt="1"/>
          </p:nvPr>
        </p:nvSpPr>
        <p:spPr>
          <a:xfrm>
            <a:off x="3575050" y="273051"/>
            <a:ext cx="5111750" cy="5670550"/>
          </a:xfrm>
          <a:prstGeom prst="rect">
            <a:avLst/>
          </a:prstGeom>
        </p:spPr>
        <p:txBody>
          <a:bodyPr/>
          <a:lstStyle>
            <a:lvl1pPr marL="342900" indent="-342900">
              <a:buFont typeface="Arial" panose="020B0604020202020204" pitchFamily="34" charset="0"/>
              <a:buChar char="•"/>
              <a:defRPr sz="3200" baseline="0"/>
            </a:lvl1pPr>
            <a:lvl2pPr>
              <a:buClr>
                <a:srgbClr val="CE1B22"/>
              </a:buCl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on icon to place object here.</a:t>
            </a:r>
          </a:p>
          <a:p>
            <a:pPr lvl="1"/>
            <a:endParaRPr lang="en-US" dirty="0"/>
          </a:p>
        </p:txBody>
      </p:sp>
      <p:sp>
        <p:nvSpPr>
          <p:cNvPr id="4" name="Text Placeholder 3"/>
          <p:cNvSpPr>
            <a:spLocks noGrp="1"/>
          </p:cNvSpPr>
          <p:nvPr>
            <p:ph type="body" sz="half" idx="2" hasCustomPrompt="1"/>
          </p:nvPr>
        </p:nvSpPr>
        <p:spPr>
          <a:xfrm>
            <a:off x="457200" y="1435101"/>
            <a:ext cx="3008313" cy="4508500"/>
          </a:xfrm>
          <a:prstGeom prst="rect">
            <a:avLst/>
          </a:prstGeo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a:t>
            </a:r>
          </a:p>
        </p:txBody>
      </p:sp>
      <p:sp>
        <p:nvSpPr>
          <p:cNvPr id="6" name="TextBox 5"/>
          <p:cNvSpPr txBox="1"/>
          <p:nvPr/>
        </p:nvSpPr>
        <p:spPr>
          <a:xfrm>
            <a:off x="368136" y="6602680"/>
            <a:ext cx="8063346" cy="230832"/>
          </a:xfrm>
          <a:prstGeom prst="rect">
            <a:avLst/>
          </a:prstGeom>
          <a:noFill/>
        </p:spPr>
        <p:txBody>
          <a:bodyPr wrap="square" rtlCol="0">
            <a:spAutoFit/>
          </a:bodyPr>
          <a:lstStyle/>
          <a:p>
            <a:pPr marL="0" lvl="4"/>
            <a:r>
              <a:rPr lang="en-US" sz="900" dirty="0"/>
              <a:t>©</a:t>
            </a:r>
            <a:r>
              <a:rPr lang="en-US" sz="900" baseline="0" dirty="0"/>
              <a:t> </a:t>
            </a:r>
            <a:r>
              <a:rPr lang="en-US" sz="900" dirty="0"/>
              <a:t>2019 Regents of the University of Minnesota. All rights reserved.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p:cNvSpPr txBox="1"/>
          <p:nvPr userDrawn="1"/>
        </p:nvSpPr>
        <p:spPr>
          <a:xfrm>
            <a:off x="398066" y="5474524"/>
            <a:ext cx="7160821" cy="507831"/>
          </a:xfrm>
          <a:prstGeom prst="rect">
            <a:avLst/>
          </a:prstGeom>
          <a:noFill/>
        </p:spPr>
        <p:txBody>
          <a:bodyPr wrap="square" rtlCol="0">
            <a:spAutoFit/>
          </a:bodyPr>
          <a:lstStyle/>
          <a:p>
            <a:pPr marL="0" lvl="4"/>
            <a:r>
              <a:rPr lang="en-US" sz="900" b="1" dirty="0">
                <a:solidFill>
                  <a:schemeClr val="bg1"/>
                </a:solidFill>
                <a:latin typeface="+mn-lt"/>
              </a:rPr>
              <a:t>© 2019 Regents of the University of Minnesota.  All rights reserved.</a:t>
            </a:r>
          </a:p>
          <a:p>
            <a:r>
              <a:rPr lang="en-US" sz="900" b="1" dirty="0">
                <a:solidFill>
                  <a:schemeClr val="bg1"/>
                </a:solidFill>
                <a:latin typeface="+mn-lt"/>
              </a:rPr>
              <a:t>The University of Minnesota is an equal opportunity educator and employer. In</a:t>
            </a:r>
            <a:r>
              <a:rPr lang="en-US" sz="900" b="1" baseline="0" dirty="0">
                <a:solidFill>
                  <a:schemeClr val="bg1"/>
                </a:solidFill>
                <a:latin typeface="+mn-lt"/>
              </a:rPr>
              <a:t> accordance with the Americans with Disabilities  Act, t</a:t>
            </a:r>
            <a:r>
              <a:rPr lang="en-US" sz="900" b="1" dirty="0">
                <a:solidFill>
                  <a:schemeClr val="bg1"/>
                </a:solidFill>
                <a:latin typeface="+mn-lt"/>
              </a:rPr>
              <a:t>his PowerPoint is available in alternative formats upon request. Direct requests to 612-624-1222.</a:t>
            </a:r>
          </a:p>
        </p:txBody>
      </p:sp>
      <p:sp>
        <p:nvSpPr>
          <p:cNvPr id="18" name="Rectangle 4"/>
          <p:cNvSpPr>
            <a:spLocks noGrp="1" noChangeArrowheads="1"/>
          </p:cNvSpPr>
          <p:nvPr>
            <p:ph type="ctrTitle" hasCustomPrompt="1"/>
          </p:nvPr>
        </p:nvSpPr>
        <p:spPr>
          <a:xfrm>
            <a:off x="402165" y="2146301"/>
            <a:ext cx="8301567" cy="769441"/>
          </a:xfrm>
          <a:prstGeom prst="rect">
            <a:avLst/>
          </a:prstGeom>
        </p:spPr>
        <p:txBody>
          <a:bodyPr wrap="square" anchor="t">
            <a:spAutoFit/>
          </a:bodyPr>
          <a:lstStyle>
            <a:lvl1pPr algn="l">
              <a:defRPr sz="4400" b="0" baseline="0"/>
            </a:lvl1pPr>
          </a:lstStyle>
          <a:p>
            <a:r>
              <a:rPr lang="en-US" dirty="0"/>
              <a:t>Thank you.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TextBox 20"/>
          <p:cNvSpPr txBox="1"/>
          <p:nvPr/>
        </p:nvSpPr>
        <p:spPr>
          <a:xfrm>
            <a:off x="7450665" y="6231467"/>
            <a:ext cx="973667" cy="307777"/>
          </a:xfrm>
          <a:prstGeom prst="rect">
            <a:avLst/>
          </a:prstGeom>
          <a:noFill/>
        </p:spPr>
        <p:txBody>
          <a:bodyPr wrap="square" rtlCol="0">
            <a:spAutoFit/>
          </a:bodyPr>
          <a:lstStyle/>
          <a:p>
            <a:pPr algn="r"/>
            <a:fld id="{DCFFB04F-A907-F244-A56D-3D6989C81DAB}" type="slidenum">
              <a:rPr lang="en-US" sz="1400" smtClean="0">
                <a:solidFill>
                  <a:schemeClr val="bg1"/>
                </a:solidFill>
              </a:rPr>
              <a:pPr algn="r"/>
              <a:t>‹#›</a:t>
            </a:fld>
            <a:endParaRPr lang="en-US" sz="1400" dirty="0">
              <a:solidFill>
                <a:schemeClr val="bg1"/>
              </a:solidFill>
            </a:endParaRPr>
          </a:p>
        </p:txBody>
      </p:sp>
      <p:sp>
        <p:nvSpPr>
          <p:cNvPr id="4" name="TextBox 3"/>
          <p:cNvSpPr txBox="1"/>
          <p:nvPr userDrawn="1"/>
        </p:nvSpPr>
        <p:spPr>
          <a:xfrm>
            <a:off x="7351274" y="6167628"/>
            <a:ext cx="973667" cy="429767"/>
          </a:xfrm>
          <a:prstGeom prst="rect">
            <a:avLst/>
          </a:prstGeom>
          <a:noFill/>
        </p:spPr>
        <p:txBody>
          <a:bodyPr wrap="square" rtlCol="0" anchor="ctr">
            <a:noAutofit/>
          </a:bodyPr>
          <a:lstStyle/>
          <a:p>
            <a:pPr algn="r"/>
            <a:fld id="{DCFFB04F-A907-F244-A56D-3D6989C81DAB}" type="slidenum">
              <a:rPr lang="en-US" sz="1000" smtClean="0">
                <a:solidFill>
                  <a:schemeClr val="bg2"/>
                </a:solidFill>
              </a:rPr>
              <a:pPr algn="r"/>
              <a:t>‹#›</a:t>
            </a:fld>
            <a:endParaRPr lang="en-US" sz="1000"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rtl="0" eaLnBrk="1" fontAlgn="base" hangingPunct="1">
        <a:spcBef>
          <a:spcPct val="0"/>
        </a:spcBef>
        <a:spcAft>
          <a:spcPct val="0"/>
        </a:spcAft>
        <a:defRPr sz="3600" b="0">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Calibri" pitchFamily="50" charset="0"/>
        </a:defRPr>
      </a:lvl2pPr>
      <a:lvl3pPr algn="l" rtl="0" eaLnBrk="1" fontAlgn="base" hangingPunct="1">
        <a:spcBef>
          <a:spcPct val="0"/>
        </a:spcBef>
        <a:spcAft>
          <a:spcPct val="0"/>
        </a:spcAft>
        <a:defRPr sz="3600" b="1">
          <a:solidFill>
            <a:schemeClr val="bg1"/>
          </a:solidFill>
          <a:latin typeface="Calibri" pitchFamily="50" charset="0"/>
        </a:defRPr>
      </a:lvl3pPr>
      <a:lvl4pPr algn="l" rtl="0" eaLnBrk="1" fontAlgn="base" hangingPunct="1">
        <a:spcBef>
          <a:spcPct val="0"/>
        </a:spcBef>
        <a:spcAft>
          <a:spcPct val="0"/>
        </a:spcAft>
        <a:defRPr sz="3600" b="1">
          <a:solidFill>
            <a:schemeClr val="bg1"/>
          </a:solidFill>
          <a:latin typeface="Calibri" pitchFamily="50" charset="0"/>
        </a:defRPr>
      </a:lvl4pPr>
      <a:lvl5pPr algn="l" rtl="0" eaLnBrk="1" fontAlgn="base" hangingPunct="1">
        <a:spcBef>
          <a:spcPct val="0"/>
        </a:spcBef>
        <a:spcAft>
          <a:spcPct val="0"/>
        </a:spcAft>
        <a:defRPr sz="3600" b="1">
          <a:solidFill>
            <a:schemeClr val="bg1"/>
          </a:solidFill>
          <a:latin typeface="Calibri" pitchFamily="50" charset="0"/>
        </a:defRPr>
      </a:lvl5pPr>
      <a:lvl6pPr marL="457200" algn="l" rtl="0" eaLnBrk="1" fontAlgn="base" hangingPunct="1">
        <a:spcBef>
          <a:spcPct val="0"/>
        </a:spcBef>
        <a:spcAft>
          <a:spcPct val="0"/>
        </a:spcAft>
        <a:defRPr sz="3600" b="1">
          <a:solidFill>
            <a:schemeClr val="bg1"/>
          </a:solidFill>
          <a:latin typeface="Calibri" pitchFamily="50" charset="0"/>
        </a:defRPr>
      </a:lvl6pPr>
      <a:lvl7pPr marL="914400" algn="l" rtl="0" eaLnBrk="1" fontAlgn="base" hangingPunct="1">
        <a:spcBef>
          <a:spcPct val="0"/>
        </a:spcBef>
        <a:spcAft>
          <a:spcPct val="0"/>
        </a:spcAft>
        <a:defRPr sz="3600" b="1">
          <a:solidFill>
            <a:schemeClr val="bg1"/>
          </a:solidFill>
          <a:latin typeface="Calibri" pitchFamily="50" charset="0"/>
        </a:defRPr>
      </a:lvl7pPr>
      <a:lvl8pPr marL="1371600" algn="l" rtl="0" eaLnBrk="1" fontAlgn="base" hangingPunct="1">
        <a:spcBef>
          <a:spcPct val="0"/>
        </a:spcBef>
        <a:spcAft>
          <a:spcPct val="0"/>
        </a:spcAft>
        <a:defRPr sz="3600" b="1">
          <a:solidFill>
            <a:schemeClr val="bg1"/>
          </a:solidFill>
          <a:latin typeface="Calibri" pitchFamily="50" charset="0"/>
        </a:defRPr>
      </a:lvl8pPr>
      <a:lvl9pPr marL="1828800" algn="l" rtl="0" eaLnBrk="1" fontAlgn="base" hangingPunct="1">
        <a:spcBef>
          <a:spcPct val="0"/>
        </a:spcBef>
        <a:spcAft>
          <a:spcPct val="0"/>
        </a:spcAft>
        <a:defRPr sz="3600" b="1">
          <a:solidFill>
            <a:schemeClr val="bg1"/>
          </a:solidFill>
          <a:latin typeface="Calibri" pitchFamily="50" charset="0"/>
        </a:defRPr>
      </a:lvl9pPr>
    </p:titleStyle>
    <p:bodyStyle>
      <a:lvl1pPr marL="342900" indent="-342900" algn="l" rtl="0" eaLnBrk="1" fontAlgn="base" hangingPunct="1">
        <a:spcBef>
          <a:spcPct val="20000"/>
        </a:spcBef>
        <a:spcAft>
          <a:spcPct val="0"/>
        </a:spcAft>
        <a:buClr>
          <a:schemeClr val="accent2"/>
        </a:buClr>
        <a:buFont typeface="Wingdings" pitchFamily="2" charset="2"/>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Font typeface="Arial" charset="0"/>
        <a:buChar char="–"/>
        <a:defRPr sz="2400">
          <a:solidFill>
            <a:schemeClr val="bg1"/>
          </a:solidFill>
          <a:latin typeface="+mn-lt"/>
          <a:ea typeface="Calibri" charset="-128"/>
        </a:defRPr>
      </a:lvl2pPr>
      <a:lvl3pPr marL="1143000" indent="-228600" algn="l" rtl="0" eaLnBrk="1" fontAlgn="base" hangingPunct="1">
        <a:spcBef>
          <a:spcPct val="20000"/>
        </a:spcBef>
        <a:spcAft>
          <a:spcPct val="0"/>
        </a:spcAft>
        <a:buClr>
          <a:schemeClr val="hlink"/>
        </a:buClr>
        <a:buFont typeface="Wingdings" pitchFamily="2" charset="2"/>
        <a:buChar char="§"/>
        <a:defRPr sz="2000">
          <a:solidFill>
            <a:schemeClr val="bg1"/>
          </a:solidFill>
          <a:latin typeface="+mn-lt"/>
          <a:ea typeface="Calibri" charset="-128"/>
        </a:defRPr>
      </a:lvl3pPr>
      <a:lvl4pPr marL="1600200" indent="-228600" algn="l" rtl="0" eaLnBrk="1" fontAlgn="base" hangingPunct="1">
        <a:spcBef>
          <a:spcPct val="20000"/>
        </a:spcBef>
        <a:spcAft>
          <a:spcPct val="0"/>
        </a:spcAft>
        <a:buClr>
          <a:schemeClr val="bg2"/>
        </a:buClr>
        <a:buFont typeface="Arial" charset="0"/>
        <a:buChar char="–"/>
        <a:defRPr>
          <a:solidFill>
            <a:schemeClr val="bg1"/>
          </a:solidFill>
          <a:latin typeface="+mn-lt"/>
          <a:ea typeface="Calibri" charset="-128"/>
        </a:defRPr>
      </a:lvl4pPr>
      <a:lvl5pPr marL="2057400" indent="-228600" algn="l" rtl="0" eaLnBrk="1" fontAlgn="base" hangingPunct="1">
        <a:spcBef>
          <a:spcPct val="20000"/>
        </a:spcBef>
        <a:spcAft>
          <a:spcPct val="0"/>
        </a:spcAft>
        <a:buClr>
          <a:schemeClr val="bg2"/>
        </a:buClr>
        <a:buFont typeface="Arial" charset="0"/>
        <a:buChar char="»"/>
        <a:defRPr sz="1600">
          <a:solidFill>
            <a:schemeClr val="bg1"/>
          </a:solidFill>
          <a:latin typeface="+mn-lt"/>
          <a:ea typeface="Calibri" charset="-128"/>
        </a:defRPr>
      </a:lvl5pPr>
      <a:lvl6pPr marL="2514600" indent="-228600" algn="l" rtl="0" eaLnBrk="1" fontAlgn="base" hangingPunct="1">
        <a:spcBef>
          <a:spcPct val="20000"/>
        </a:spcBef>
        <a:spcAft>
          <a:spcPct val="0"/>
        </a:spcAft>
        <a:buClr>
          <a:schemeClr val="bg2"/>
        </a:buClr>
        <a:buFont typeface="Arial" charset="0"/>
        <a:buChar char="»"/>
        <a:defRPr sz="1600">
          <a:solidFill>
            <a:schemeClr val="bg1"/>
          </a:solidFill>
          <a:latin typeface="+mn-lt"/>
          <a:ea typeface="Calibri" charset="-128"/>
        </a:defRPr>
      </a:lvl6pPr>
      <a:lvl7pPr marL="2971800" indent="-228600" algn="l" rtl="0" eaLnBrk="1" fontAlgn="base" hangingPunct="1">
        <a:spcBef>
          <a:spcPct val="20000"/>
        </a:spcBef>
        <a:spcAft>
          <a:spcPct val="0"/>
        </a:spcAft>
        <a:buClr>
          <a:schemeClr val="bg2"/>
        </a:buClr>
        <a:buFont typeface="Arial" charset="0"/>
        <a:buChar char="»"/>
        <a:defRPr sz="1600">
          <a:solidFill>
            <a:schemeClr val="bg1"/>
          </a:solidFill>
          <a:latin typeface="+mn-lt"/>
          <a:ea typeface="Calibri" charset="-128"/>
        </a:defRPr>
      </a:lvl7pPr>
      <a:lvl8pPr marL="3429000" indent="-228600" algn="l" rtl="0" eaLnBrk="1" fontAlgn="base" hangingPunct="1">
        <a:spcBef>
          <a:spcPct val="20000"/>
        </a:spcBef>
        <a:spcAft>
          <a:spcPct val="0"/>
        </a:spcAft>
        <a:buClr>
          <a:schemeClr val="bg2"/>
        </a:buClr>
        <a:buFont typeface="Arial" charset="0"/>
        <a:buChar char="»"/>
        <a:defRPr sz="1600">
          <a:solidFill>
            <a:schemeClr val="bg1"/>
          </a:solidFill>
          <a:latin typeface="+mn-lt"/>
          <a:ea typeface="Calibri" charset="-128"/>
        </a:defRPr>
      </a:lvl8pPr>
      <a:lvl9pPr marL="3886200" indent="-228600" algn="l" rtl="0" eaLnBrk="1" fontAlgn="base" hangingPunct="1">
        <a:spcBef>
          <a:spcPct val="20000"/>
        </a:spcBef>
        <a:spcAft>
          <a:spcPct val="0"/>
        </a:spcAft>
        <a:buClr>
          <a:schemeClr val="bg2"/>
        </a:buClr>
        <a:buFont typeface="Arial" charset="0"/>
        <a:buChar char="»"/>
        <a:defRPr sz="1600">
          <a:solidFill>
            <a:schemeClr val="bg1"/>
          </a:solidFill>
          <a:latin typeface="+mn-lt"/>
          <a:ea typeface="Calibri"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10.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z.umn.edu/braingain/" TargetMode="External"/><Relationship Id="rId2" Type="http://schemas.openxmlformats.org/officeDocument/2006/relationships/image" Target="../media/image93.jpeg"/><Relationship Id="rId1" Type="http://schemas.openxmlformats.org/officeDocument/2006/relationships/slideLayout" Target="../slideLayouts/slideLayout10.xml"/><Relationship Id="rId5" Type="http://schemas.openxmlformats.org/officeDocument/2006/relationships/hyperlink" Target="http://z.umn.edu/ruralwebinar/" TargetMode="External"/><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a:t>Rewriting the Rural Narrative</a:t>
            </a:r>
            <a:br>
              <a:rPr lang="en-US" b="1" dirty="0"/>
            </a:br>
            <a:br>
              <a:rPr lang="en-US" b="1" dirty="0"/>
            </a:br>
            <a:r>
              <a:rPr lang="en-US" sz="3000" b="1" i="1" dirty="0"/>
              <a:t>Speak softly and carry statistics</a:t>
            </a:r>
          </a:p>
        </p:txBody>
      </p:sp>
      <p:sp>
        <p:nvSpPr>
          <p:cNvPr id="2" name="TextBox 1"/>
          <p:cNvSpPr txBox="1"/>
          <p:nvPr/>
        </p:nvSpPr>
        <p:spPr>
          <a:xfrm>
            <a:off x="4320224" y="4874420"/>
            <a:ext cx="4561793" cy="923330"/>
          </a:xfrm>
          <a:prstGeom prst="rect">
            <a:avLst/>
          </a:prstGeom>
          <a:noFill/>
        </p:spPr>
        <p:txBody>
          <a:bodyPr wrap="square" rtlCol="0">
            <a:spAutoFit/>
          </a:bodyPr>
          <a:lstStyle/>
          <a:p>
            <a:pPr marL="0"/>
            <a:r>
              <a:rPr lang="en-US" dirty="0">
                <a:solidFill>
                  <a:srgbClr val="000000"/>
                </a:solidFill>
              </a:rPr>
              <a:t>Benjamin Winchester</a:t>
            </a:r>
          </a:p>
          <a:p>
            <a:pPr marL="0"/>
            <a:r>
              <a:rPr lang="en-US" dirty="0">
                <a:solidFill>
                  <a:srgbClr val="000000"/>
                </a:solidFill>
              </a:rPr>
              <a:t>Senior Research Fellow</a:t>
            </a:r>
          </a:p>
          <a:p>
            <a:pPr marL="0"/>
            <a:r>
              <a:rPr lang="en-US" dirty="0">
                <a:solidFill>
                  <a:srgbClr val="000000"/>
                </a:solidFill>
              </a:rPr>
              <a:t>Extension Center for Community Vitality</a:t>
            </a:r>
          </a:p>
        </p:txBody>
      </p:sp>
    </p:spTree>
    <p:extLst>
      <p:ext uri="{BB962C8B-B14F-4D97-AF65-F5344CB8AC3E}">
        <p14:creationId xmlns:p14="http://schemas.microsoft.com/office/powerpoint/2010/main" val="1859765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3600" y="143013"/>
            <a:ext cx="2702649" cy="1938992"/>
          </a:xfrm>
          <a:prstGeom prst="rect">
            <a:avLst/>
          </a:prstGeom>
          <a:noFill/>
        </p:spPr>
        <p:txBody>
          <a:bodyPr wrap="square" rtlCol="0">
            <a:spAutoFit/>
          </a:bodyPr>
          <a:lstStyle/>
          <a:p>
            <a:pPr algn="ctr"/>
            <a:r>
              <a:rPr lang="en-US" sz="4000" dirty="0">
                <a:solidFill>
                  <a:srgbClr val="800000"/>
                </a:solidFill>
              </a:rPr>
              <a:t>The Media Idyll Persists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83877"/>
            <a:ext cx="4586851" cy="325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5137675"/>
            <a:ext cx="9143999" cy="1015663"/>
          </a:xfrm>
          <a:prstGeom prst="rect">
            <a:avLst/>
          </a:prstGeom>
          <a:noFill/>
        </p:spPr>
        <p:txBody>
          <a:bodyPr wrap="square" rtlCol="0">
            <a:spAutoFit/>
          </a:bodyPr>
          <a:lstStyle/>
          <a:p>
            <a:pPr algn="ctr"/>
            <a:r>
              <a:rPr lang="en-US" sz="3000" dirty="0"/>
              <a:t>Who are you going to find in a small town when you travel to small towns in morning and afternoon?</a:t>
            </a:r>
          </a:p>
        </p:txBody>
      </p:sp>
      <p:sp>
        <p:nvSpPr>
          <p:cNvPr id="3" name="Rectangle 2"/>
          <p:cNvSpPr/>
          <p:nvPr/>
        </p:nvSpPr>
        <p:spPr>
          <a:xfrm>
            <a:off x="-13010" y="6293078"/>
            <a:ext cx="1385316" cy="215444"/>
          </a:xfrm>
          <a:prstGeom prst="rect">
            <a:avLst/>
          </a:prstGeom>
        </p:spPr>
        <p:txBody>
          <a:bodyPr wrap="none">
            <a:spAutoFit/>
          </a:bodyPr>
          <a:lstStyle/>
          <a:p>
            <a:r>
              <a:rPr lang="en-US" sz="800" dirty="0">
                <a:solidFill>
                  <a:schemeClr val="bg1"/>
                </a:solidFill>
              </a:rPr>
              <a:t>Photo by Denise Peterson</a:t>
            </a:r>
          </a:p>
        </p:txBody>
      </p:sp>
      <p:sp>
        <p:nvSpPr>
          <p:cNvPr id="6" name="Rectangle 5"/>
          <p:cNvSpPr/>
          <p:nvPr/>
        </p:nvSpPr>
        <p:spPr>
          <a:xfrm>
            <a:off x="-2" y="6153338"/>
            <a:ext cx="5486401" cy="247462"/>
          </a:xfrm>
          <a:prstGeom prst="rect">
            <a:avLst/>
          </a:prstGeom>
        </p:spPr>
        <p:txBody>
          <a:bodyPr wrap="square">
            <a:spAutoFit/>
          </a:bodyPr>
          <a:lstStyle/>
          <a:p>
            <a:r>
              <a:rPr lang="en-US" sz="1000" dirty="0">
                <a:solidFill>
                  <a:schemeClr val="bg1"/>
                </a:solidFill>
              </a:rPr>
              <a:t>http://www.dailyyonder.com/speak-your-piece-just-say-no-to-poverty-porn/2016/12/02/16407/</a:t>
            </a:r>
          </a:p>
        </p:txBody>
      </p:sp>
      <p:pic>
        <p:nvPicPr>
          <p:cNvPr id="7" name="Picture 6"/>
          <p:cNvPicPr>
            <a:picLocks noChangeAspect="1"/>
          </p:cNvPicPr>
          <p:nvPr/>
        </p:nvPicPr>
        <p:blipFill>
          <a:blip r:embed="rId4"/>
          <a:stretch>
            <a:fillRect/>
          </a:stretch>
        </p:blipFill>
        <p:spPr>
          <a:xfrm>
            <a:off x="36050" y="0"/>
            <a:ext cx="5429250" cy="1733550"/>
          </a:xfrm>
          <a:prstGeom prst="rect">
            <a:avLst/>
          </a:prstGeom>
        </p:spPr>
      </p:pic>
    </p:spTree>
    <p:extLst>
      <p:ext uri="{BB962C8B-B14F-4D97-AF65-F5344CB8AC3E}">
        <p14:creationId xmlns:p14="http://schemas.microsoft.com/office/powerpoint/2010/main" val="722575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 y="76200"/>
            <a:ext cx="8686800" cy="990600"/>
          </a:xfrm>
        </p:spPr>
        <p:txBody>
          <a:bodyPr/>
          <a:lstStyle/>
          <a:p>
            <a:pPr algn="ctr"/>
            <a:r>
              <a:rPr lang="en-US" dirty="0"/>
              <a:t>Rural is Changing, not Dying</a:t>
            </a:r>
          </a:p>
        </p:txBody>
      </p:sp>
      <p:sp>
        <p:nvSpPr>
          <p:cNvPr id="9219" name="Rectangle 3"/>
          <p:cNvSpPr>
            <a:spLocks noGrp="1" noChangeArrowheads="1"/>
          </p:cNvSpPr>
          <p:nvPr>
            <p:ph type="body" idx="1"/>
          </p:nvPr>
        </p:nvSpPr>
        <p:spPr>
          <a:xfrm>
            <a:off x="240632" y="1371600"/>
            <a:ext cx="8610600" cy="3886200"/>
          </a:xfrm>
        </p:spPr>
        <p:txBody>
          <a:bodyPr/>
          <a:lstStyle/>
          <a:p>
            <a:r>
              <a:rPr lang="en-US" sz="2600" dirty="0"/>
              <a:t>Yes, things are changing</a:t>
            </a:r>
          </a:p>
          <a:p>
            <a:r>
              <a:rPr lang="en-US" sz="2600" dirty="0"/>
              <a:t>Small towns are microcosms of globalization</a:t>
            </a:r>
          </a:p>
          <a:p>
            <a:pPr lvl="1"/>
            <a:r>
              <a:rPr lang="en-US" sz="2200" dirty="0"/>
              <a:t>Many of these changes impact rural and urban areas alike (not distinctly rural)</a:t>
            </a:r>
          </a:p>
          <a:p>
            <a:pPr lvl="1"/>
            <a:r>
              <a:rPr lang="en-US" sz="2200" dirty="0"/>
              <a:t>Yet more apparent in rural places</a:t>
            </a:r>
          </a:p>
          <a:p>
            <a:r>
              <a:rPr lang="en-US" sz="2600" dirty="0"/>
              <a:t>Survived massive restructuring of social and economic life</a:t>
            </a:r>
          </a:p>
          <a:p>
            <a:r>
              <a:rPr lang="en-US" sz="2600" dirty="0"/>
              <a:t>Research base does NOT support notion that if </a:t>
            </a:r>
            <a:r>
              <a:rPr lang="en-US" sz="2600" u="sng" dirty="0"/>
              <a:t>XXXX</a:t>
            </a:r>
            <a:r>
              <a:rPr lang="en-US" sz="2600" dirty="0"/>
              <a:t> closes, the town dies</a:t>
            </a:r>
          </a:p>
          <a:p>
            <a:pPr lvl="1"/>
            <a:r>
              <a:rPr lang="en-US" sz="2600" dirty="0"/>
              <a:t>In Minnesota only 3 towns have dissolved in past 50 years</a:t>
            </a:r>
          </a:p>
        </p:txBody>
      </p:sp>
    </p:spTree>
    <p:extLst>
      <p:ext uri="{BB962C8B-B14F-4D97-AF65-F5344CB8AC3E}">
        <p14:creationId xmlns:p14="http://schemas.microsoft.com/office/powerpoint/2010/main" val="3579530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850480" y="157843"/>
            <a:ext cx="7239000" cy="803733"/>
          </a:xfrm>
        </p:spPr>
        <p:txBody>
          <a:bodyPr/>
          <a:lstStyle/>
          <a:p>
            <a:pPr algn="ctr" eaLnBrk="1" hangingPunct="1"/>
            <a:r>
              <a:rPr lang="en-US" sz="4000" dirty="0">
                <a:latin typeface="+mn-lt"/>
              </a:rPr>
              <a:t>Rural Rebound</a:t>
            </a:r>
          </a:p>
        </p:txBody>
      </p:sp>
      <p:sp>
        <p:nvSpPr>
          <p:cNvPr id="8195" name="Rectangle 3"/>
          <p:cNvSpPr>
            <a:spLocks noGrp="1" noChangeArrowheads="1"/>
          </p:cNvSpPr>
          <p:nvPr>
            <p:ph type="body" idx="4294967295"/>
          </p:nvPr>
        </p:nvSpPr>
        <p:spPr>
          <a:xfrm>
            <a:off x="57807" y="1201361"/>
            <a:ext cx="9144000" cy="1905000"/>
          </a:xfrm>
        </p:spPr>
        <p:txBody>
          <a:bodyPr/>
          <a:lstStyle/>
          <a:p>
            <a:pPr eaLnBrk="1" hangingPunct="1">
              <a:buClr>
                <a:schemeClr val="bg1"/>
              </a:buClr>
            </a:pPr>
            <a:r>
              <a:rPr lang="en-US" sz="2900" dirty="0"/>
              <a:t>Since 1970, rural population increased by 11%</a:t>
            </a:r>
          </a:p>
          <a:p>
            <a:pPr lvl="1" eaLnBrk="1" hangingPunct="1"/>
            <a:r>
              <a:rPr lang="en-US" sz="2500" dirty="0"/>
              <a:t>Relative percentage living rural decreased</a:t>
            </a:r>
          </a:p>
          <a:p>
            <a:pPr eaLnBrk="1" hangingPunct="1"/>
            <a:endParaRPr lang="en-US" sz="2800" dirty="0"/>
          </a:p>
          <a:p>
            <a:pPr eaLnBrk="1" hangingPunct="1"/>
            <a:endParaRPr lang="en-US" sz="29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3101379"/>
            <a:ext cx="377355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p:cNvSpPr txBox="1"/>
          <p:nvPr/>
        </p:nvSpPr>
        <p:spPr>
          <a:xfrm>
            <a:off x="850480" y="3771764"/>
            <a:ext cx="846146" cy="3628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rgbClr val="FFFFFF"/>
                </a:solidFill>
              </a:rPr>
              <a:t>26%</a:t>
            </a:r>
          </a:p>
        </p:txBody>
      </p:sp>
      <p:sp>
        <p:nvSpPr>
          <p:cNvPr id="2" name="TextBox 1"/>
          <p:cNvSpPr txBox="1"/>
          <p:nvPr/>
        </p:nvSpPr>
        <p:spPr>
          <a:xfrm>
            <a:off x="1387338" y="5468561"/>
            <a:ext cx="1649811" cy="707886"/>
          </a:xfrm>
          <a:prstGeom prst="rect">
            <a:avLst/>
          </a:prstGeom>
          <a:noFill/>
        </p:spPr>
        <p:txBody>
          <a:bodyPr wrap="none" rtlCol="0">
            <a:spAutoFit/>
          </a:bodyPr>
          <a:lstStyle/>
          <a:p>
            <a:r>
              <a:rPr lang="en-US" sz="2000" i="1" dirty="0"/>
              <a:t>203,211,926</a:t>
            </a:r>
          </a:p>
          <a:p>
            <a:r>
              <a:rPr lang="en-US" sz="2000" i="1" dirty="0"/>
              <a:t>(53.6m rural)</a:t>
            </a:r>
          </a:p>
        </p:txBody>
      </p:sp>
      <p:sp>
        <p:nvSpPr>
          <p:cNvPr id="9" name="TextBox 8"/>
          <p:cNvSpPr txBox="1"/>
          <p:nvPr/>
        </p:nvSpPr>
        <p:spPr>
          <a:xfrm>
            <a:off x="6033094" y="5468561"/>
            <a:ext cx="1649811" cy="707886"/>
          </a:xfrm>
          <a:prstGeom prst="rect">
            <a:avLst/>
          </a:prstGeom>
          <a:noFill/>
        </p:spPr>
        <p:txBody>
          <a:bodyPr wrap="none" rtlCol="0">
            <a:spAutoFit/>
          </a:bodyPr>
          <a:lstStyle/>
          <a:p>
            <a:r>
              <a:rPr lang="en-US" sz="2000" i="1" dirty="0"/>
              <a:t>308,745,538</a:t>
            </a:r>
          </a:p>
          <a:p>
            <a:r>
              <a:rPr lang="en-US" sz="2000" i="1" dirty="0"/>
              <a:t>(59.5m rural)</a:t>
            </a:r>
          </a:p>
        </p:txBody>
      </p:sp>
      <p:pic>
        <p:nvPicPr>
          <p:cNvPr id="3" name="Picture 2"/>
          <p:cNvPicPr>
            <a:picLocks noChangeAspect="1"/>
          </p:cNvPicPr>
          <p:nvPr/>
        </p:nvPicPr>
        <p:blipFill>
          <a:blip r:embed="rId3"/>
          <a:stretch>
            <a:fillRect/>
          </a:stretch>
        </p:blipFill>
        <p:spPr>
          <a:xfrm>
            <a:off x="4181590" y="2153861"/>
            <a:ext cx="4933950" cy="3371850"/>
          </a:xfrm>
          <a:prstGeom prst="rect">
            <a:avLst/>
          </a:prstGeom>
        </p:spPr>
      </p:pic>
      <p:sp>
        <p:nvSpPr>
          <p:cNvPr id="10" name="TextBox 1"/>
          <p:cNvSpPr txBox="1"/>
          <p:nvPr/>
        </p:nvSpPr>
        <p:spPr>
          <a:xfrm>
            <a:off x="5386770" y="2983298"/>
            <a:ext cx="835353" cy="3628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rgbClr val="FFFFFF"/>
                </a:solidFill>
              </a:rPr>
              <a:t>19%</a:t>
            </a:r>
          </a:p>
        </p:txBody>
      </p:sp>
    </p:spTree>
    <p:extLst>
      <p:ext uri="{BB962C8B-B14F-4D97-AF65-F5344CB8AC3E}">
        <p14:creationId xmlns:p14="http://schemas.microsoft.com/office/powerpoint/2010/main" val="266675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10736" y="419340"/>
            <a:ext cx="3962400" cy="838264"/>
          </a:xfrm>
        </p:spPr>
        <p:txBody>
          <a:bodyPr/>
          <a:lstStyle/>
          <a:p>
            <a:pPr algn="ctr" eaLnBrk="1" hangingPunct="1"/>
            <a:r>
              <a:rPr lang="en-US" sz="4400" b="1" dirty="0"/>
              <a:t>Rural Data</a:t>
            </a:r>
          </a:p>
        </p:txBody>
      </p:sp>
      <p:sp>
        <p:nvSpPr>
          <p:cNvPr id="8195" name="Rectangle 3"/>
          <p:cNvSpPr>
            <a:spLocks noGrp="1" noChangeArrowheads="1"/>
          </p:cNvSpPr>
          <p:nvPr>
            <p:ph type="body" idx="4294967295"/>
          </p:nvPr>
        </p:nvSpPr>
        <p:spPr>
          <a:xfrm>
            <a:off x="362479" y="2181922"/>
            <a:ext cx="9144000" cy="3962400"/>
          </a:xfrm>
        </p:spPr>
        <p:txBody>
          <a:bodyPr/>
          <a:lstStyle/>
          <a:p>
            <a:pPr marL="0" indent="0" eaLnBrk="1" hangingPunct="1">
              <a:buNone/>
            </a:pPr>
            <a:r>
              <a:rPr lang="en-US" sz="2900" dirty="0"/>
              <a:t>Population figures reduced by formerly rural places now designated as urban (since 1974)</a:t>
            </a:r>
          </a:p>
          <a:p>
            <a:pPr lvl="1" eaLnBrk="1" hangingPunct="1"/>
            <a:r>
              <a:rPr lang="en-US" sz="2200" dirty="0"/>
              <a:t>Iowa   473,312</a:t>
            </a:r>
          </a:p>
          <a:p>
            <a:pPr lvl="1" eaLnBrk="1" hangingPunct="1"/>
            <a:r>
              <a:rPr lang="en-US" sz="2200" dirty="0"/>
              <a:t>Minnesota   352,224   </a:t>
            </a:r>
            <a:r>
              <a:rPr lang="en-US" sz="2000" dirty="0"/>
              <a:t>rural residents now classified urban</a:t>
            </a:r>
            <a:endParaRPr lang="en-US" sz="2200" dirty="0"/>
          </a:p>
          <a:p>
            <a:pPr lvl="1" eaLnBrk="1" hangingPunct="1"/>
            <a:r>
              <a:rPr lang="en-US" sz="2200" dirty="0"/>
              <a:t>Montana   120,261</a:t>
            </a:r>
          </a:p>
          <a:p>
            <a:pPr lvl="1" eaLnBrk="1" hangingPunct="1"/>
            <a:r>
              <a:rPr lang="en-US" sz="2200" dirty="0"/>
              <a:t>Nebraska   170,855</a:t>
            </a:r>
          </a:p>
          <a:p>
            <a:pPr lvl="1" eaLnBrk="1" hangingPunct="1"/>
            <a:r>
              <a:rPr lang="en-US" sz="2200" dirty="0"/>
              <a:t>North Dakota  181,639</a:t>
            </a:r>
          </a:p>
          <a:p>
            <a:pPr lvl="1" eaLnBrk="1" hangingPunct="1"/>
            <a:r>
              <a:rPr lang="en-US" sz="2200" dirty="0"/>
              <a:t>South Dakota  207,790</a:t>
            </a:r>
          </a:p>
          <a:p>
            <a:pPr marL="57150" indent="0" eaLnBrk="1" hangingPunct="1">
              <a:buNone/>
            </a:pPr>
            <a:r>
              <a:rPr lang="en-US" dirty="0">
                <a:solidFill>
                  <a:srgbClr val="990000"/>
                </a:solidFill>
              </a:rPr>
              <a:t>Urban areas have grown WIDER, not TALLER</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86200" y="228600"/>
            <a:ext cx="4887212" cy="1388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8524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9" y="990600"/>
            <a:ext cx="917098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txBox="1">
            <a:spLocks noChangeArrowheads="1"/>
          </p:cNvSpPr>
          <p:nvPr/>
        </p:nvSpPr>
        <p:spPr>
          <a:xfrm>
            <a:off x="228600" y="0"/>
            <a:ext cx="8610600" cy="990600"/>
          </a:xfrm>
          <a:prstGeom prst="rect">
            <a:avLst/>
          </a:prstGeom>
        </p:spPr>
        <p:txBody>
          <a:bodyPr/>
          <a:lstStyle>
            <a:lvl1pPr algn="l" rtl="0" eaLnBrk="0" fontAlgn="base" hangingPunct="0">
              <a:spcBef>
                <a:spcPct val="0"/>
              </a:spcBef>
              <a:spcAft>
                <a:spcPct val="0"/>
              </a:spcAft>
              <a:defRPr sz="4400">
                <a:solidFill>
                  <a:srgbClr val="8C1919"/>
                </a:solidFill>
                <a:latin typeface="+mj-lt"/>
                <a:ea typeface="+mj-ea"/>
                <a:cs typeface="+mj-cs"/>
              </a:defRPr>
            </a:lvl1pPr>
            <a:lvl2pPr algn="l" rtl="0" eaLnBrk="0" fontAlgn="base" hangingPunct="0">
              <a:spcBef>
                <a:spcPct val="0"/>
              </a:spcBef>
              <a:spcAft>
                <a:spcPct val="0"/>
              </a:spcAft>
              <a:defRPr sz="4400">
                <a:solidFill>
                  <a:srgbClr val="8C1919"/>
                </a:solidFill>
                <a:latin typeface="Arial" charset="0"/>
                <a:ea typeface="ＭＳ Ｐゴシック" pitchFamily="34" charset="-128"/>
              </a:defRPr>
            </a:lvl2pPr>
            <a:lvl3pPr algn="l" rtl="0" eaLnBrk="0" fontAlgn="base" hangingPunct="0">
              <a:spcBef>
                <a:spcPct val="0"/>
              </a:spcBef>
              <a:spcAft>
                <a:spcPct val="0"/>
              </a:spcAft>
              <a:defRPr sz="4400">
                <a:solidFill>
                  <a:srgbClr val="8C1919"/>
                </a:solidFill>
                <a:latin typeface="Arial" charset="0"/>
                <a:ea typeface="ＭＳ Ｐゴシック" pitchFamily="34" charset="-128"/>
              </a:defRPr>
            </a:lvl3pPr>
            <a:lvl4pPr algn="l" rtl="0" eaLnBrk="0" fontAlgn="base" hangingPunct="0">
              <a:spcBef>
                <a:spcPct val="0"/>
              </a:spcBef>
              <a:spcAft>
                <a:spcPct val="0"/>
              </a:spcAft>
              <a:defRPr sz="4400">
                <a:solidFill>
                  <a:srgbClr val="8C1919"/>
                </a:solidFill>
                <a:latin typeface="Arial" charset="0"/>
                <a:ea typeface="ＭＳ Ｐゴシック" pitchFamily="34" charset="-128"/>
              </a:defRPr>
            </a:lvl4pPr>
            <a:lvl5pPr algn="l" rtl="0" eaLnBrk="0" fontAlgn="base" hangingPunct="0">
              <a:spcBef>
                <a:spcPct val="0"/>
              </a:spcBef>
              <a:spcAft>
                <a:spcPct val="0"/>
              </a:spcAft>
              <a:defRPr sz="4400">
                <a:solidFill>
                  <a:srgbClr val="8C1919"/>
                </a:solidFill>
                <a:latin typeface="Arial" charset="0"/>
                <a:ea typeface="ＭＳ Ｐゴシック" pitchFamily="34" charset="-128"/>
              </a:defRPr>
            </a:lvl5pPr>
            <a:lvl6pPr marL="457200" algn="l" rtl="0" eaLnBrk="0" fontAlgn="base" hangingPunct="0">
              <a:spcBef>
                <a:spcPct val="0"/>
              </a:spcBef>
              <a:spcAft>
                <a:spcPct val="0"/>
              </a:spcAft>
              <a:defRPr sz="4400">
                <a:solidFill>
                  <a:srgbClr val="8C1919"/>
                </a:solidFill>
                <a:latin typeface="Arial" charset="0"/>
                <a:ea typeface="ＭＳ Ｐゴシック" pitchFamily="34" charset="-128"/>
              </a:defRPr>
            </a:lvl6pPr>
            <a:lvl7pPr marL="914400" algn="l" rtl="0" eaLnBrk="0" fontAlgn="base" hangingPunct="0">
              <a:spcBef>
                <a:spcPct val="0"/>
              </a:spcBef>
              <a:spcAft>
                <a:spcPct val="0"/>
              </a:spcAft>
              <a:defRPr sz="4400">
                <a:solidFill>
                  <a:srgbClr val="8C1919"/>
                </a:solidFill>
                <a:latin typeface="Arial" charset="0"/>
                <a:ea typeface="ＭＳ Ｐゴシック" pitchFamily="34" charset="-128"/>
              </a:defRPr>
            </a:lvl7pPr>
            <a:lvl8pPr marL="1371600" algn="l" rtl="0" eaLnBrk="0" fontAlgn="base" hangingPunct="0">
              <a:spcBef>
                <a:spcPct val="0"/>
              </a:spcBef>
              <a:spcAft>
                <a:spcPct val="0"/>
              </a:spcAft>
              <a:defRPr sz="4400">
                <a:solidFill>
                  <a:srgbClr val="8C1919"/>
                </a:solidFill>
                <a:latin typeface="Arial" charset="0"/>
                <a:ea typeface="ＭＳ Ｐゴシック" pitchFamily="34" charset="-128"/>
              </a:defRPr>
            </a:lvl8pPr>
            <a:lvl9pPr marL="1828800" algn="l" rtl="0" eaLnBrk="0" fontAlgn="base" hangingPunct="0">
              <a:spcBef>
                <a:spcPct val="0"/>
              </a:spcBef>
              <a:spcAft>
                <a:spcPct val="0"/>
              </a:spcAft>
              <a:defRPr sz="4400">
                <a:solidFill>
                  <a:srgbClr val="8C1919"/>
                </a:solidFill>
                <a:latin typeface="Arial" charset="0"/>
                <a:ea typeface="ＭＳ Ｐゴシック" pitchFamily="34" charset="-128"/>
              </a:defRPr>
            </a:lvl9pPr>
          </a:lstStyle>
          <a:p>
            <a:pPr algn="ctr"/>
            <a:r>
              <a:rPr lang="en-US" sz="4000" b="1" kern="0" dirty="0"/>
              <a:t>Total Population Infatuation</a:t>
            </a:r>
            <a:br>
              <a:rPr lang="en-US" sz="4000" kern="0" dirty="0"/>
            </a:br>
            <a:r>
              <a:rPr lang="en-US" sz="2000" kern="0" dirty="0"/>
              <a:t>2000-2010</a:t>
            </a:r>
          </a:p>
        </p:txBody>
      </p:sp>
    </p:spTree>
    <p:extLst>
      <p:ext uri="{BB962C8B-B14F-4D97-AF65-F5344CB8AC3E}">
        <p14:creationId xmlns:p14="http://schemas.microsoft.com/office/powerpoint/2010/main" val="3534675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789" y="2439516"/>
            <a:ext cx="8528222" cy="2886075"/>
          </a:xfrm>
          <a:prstGeom prst="rect">
            <a:avLst/>
          </a:prstGeom>
        </p:spPr>
      </p:pic>
      <p:sp>
        <p:nvSpPr>
          <p:cNvPr id="10" name="Rectangle 9"/>
          <p:cNvSpPr/>
          <p:nvPr/>
        </p:nvSpPr>
        <p:spPr bwMode="auto">
          <a:xfrm>
            <a:off x="6873631" y="3128829"/>
            <a:ext cx="1598246" cy="25523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25" name="Rectangle 24"/>
          <p:cNvSpPr/>
          <p:nvPr/>
        </p:nvSpPr>
        <p:spPr bwMode="auto">
          <a:xfrm>
            <a:off x="2211194" y="3128829"/>
            <a:ext cx="1032191" cy="25523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6" name="Rectangle 4"/>
          <p:cNvSpPr txBox="1">
            <a:spLocks noChangeArrowheads="1"/>
          </p:cNvSpPr>
          <p:nvPr/>
        </p:nvSpPr>
        <p:spPr>
          <a:xfrm>
            <a:off x="228600" y="182880"/>
            <a:ext cx="8610600" cy="990600"/>
          </a:xfrm>
        </p:spPr>
        <p:txBody>
          <a:bodyPr/>
          <a:lstStyle>
            <a:lvl1pPr algn="l" rtl="0" eaLnBrk="1" fontAlgn="base" hangingPunct="1">
              <a:spcBef>
                <a:spcPct val="0"/>
              </a:spcBef>
              <a:spcAft>
                <a:spcPct val="0"/>
              </a:spcAft>
              <a:defRPr sz="3600" b="0">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Calibri" pitchFamily="50" charset="0"/>
              </a:defRPr>
            </a:lvl2pPr>
            <a:lvl3pPr algn="l" rtl="0" eaLnBrk="1" fontAlgn="base" hangingPunct="1">
              <a:spcBef>
                <a:spcPct val="0"/>
              </a:spcBef>
              <a:spcAft>
                <a:spcPct val="0"/>
              </a:spcAft>
              <a:defRPr sz="3600" b="1">
                <a:solidFill>
                  <a:schemeClr val="bg1"/>
                </a:solidFill>
                <a:latin typeface="Calibri" pitchFamily="50" charset="0"/>
              </a:defRPr>
            </a:lvl3pPr>
            <a:lvl4pPr algn="l" rtl="0" eaLnBrk="1" fontAlgn="base" hangingPunct="1">
              <a:spcBef>
                <a:spcPct val="0"/>
              </a:spcBef>
              <a:spcAft>
                <a:spcPct val="0"/>
              </a:spcAft>
              <a:defRPr sz="3600" b="1">
                <a:solidFill>
                  <a:schemeClr val="bg1"/>
                </a:solidFill>
                <a:latin typeface="Calibri" pitchFamily="50" charset="0"/>
              </a:defRPr>
            </a:lvl4pPr>
            <a:lvl5pPr algn="l" rtl="0" eaLnBrk="1" fontAlgn="base" hangingPunct="1">
              <a:spcBef>
                <a:spcPct val="0"/>
              </a:spcBef>
              <a:spcAft>
                <a:spcPct val="0"/>
              </a:spcAft>
              <a:defRPr sz="3600" b="1">
                <a:solidFill>
                  <a:schemeClr val="bg1"/>
                </a:solidFill>
                <a:latin typeface="Calibri" pitchFamily="50" charset="0"/>
              </a:defRPr>
            </a:lvl5pPr>
            <a:lvl6pPr marL="457200" algn="l" rtl="0" eaLnBrk="1" fontAlgn="base" hangingPunct="1">
              <a:spcBef>
                <a:spcPct val="0"/>
              </a:spcBef>
              <a:spcAft>
                <a:spcPct val="0"/>
              </a:spcAft>
              <a:defRPr sz="3600" b="1">
                <a:solidFill>
                  <a:schemeClr val="bg1"/>
                </a:solidFill>
                <a:latin typeface="Calibri" pitchFamily="50" charset="0"/>
              </a:defRPr>
            </a:lvl6pPr>
            <a:lvl7pPr marL="914400" algn="l" rtl="0" eaLnBrk="1" fontAlgn="base" hangingPunct="1">
              <a:spcBef>
                <a:spcPct val="0"/>
              </a:spcBef>
              <a:spcAft>
                <a:spcPct val="0"/>
              </a:spcAft>
              <a:defRPr sz="3600" b="1">
                <a:solidFill>
                  <a:schemeClr val="bg1"/>
                </a:solidFill>
                <a:latin typeface="Calibri" pitchFamily="50" charset="0"/>
              </a:defRPr>
            </a:lvl7pPr>
            <a:lvl8pPr marL="1371600" algn="l" rtl="0" eaLnBrk="1" fontAlgn="base" hangingPunct="1">
              <a:spcBef>
                <a:spcPct val="0"/>
              </a:spcBef>
              <a:spcAft>
                <a:spcPct val="0"/>
              </a:spcAft>
              <a:defRPr sz="3600" b="1">
                <a:solidFill>
                  <a:schemeClr val="bg1"/>
                </a:solidFill>
                <a:latin typeface="Calibri" pitchFamily="50" charset="0"/>
              </a:defRPr>
            </a:lvl8pPr>
            <a:lvl9pPr marL="1828800" algn="l" rtl="0" eaLnBrk="1" fontAlgn="base" hangingPunct="1">
              <a:spcBef>
                <a:spcPct val="0"/>
              </a:spcBef>
              <a:spcAft>
                <a:spcPct val="0"/>
              </a:spcAft>
              <a:defRPr sz="3600" b="1">
                <a:solidFill>
                  <a:schemeClr val="bg1"/>
                </a:solidFill>
                <a:latin typeface="Calibri" pitchFamily="50" charset="0"/>
              </a:defRPr>
            </a:lvl9pPr>
          </a:lstStyle>
          <a:p>
            <a:pPr algn="ctr"/>
            <a:r>
              <a:rPr lang="en-US" sz="4000" b="1" kern="0" dirty="0"/>
              <a:t>Total Population Infatuation</a:t>
            </a:r>
          </a:p>
          <a:p>
            <a:pPr algn="ctr"/>
            <a:endParaRPr lang="en-US" sz="4000" b="1" kern="0" dirty="0"/>
          </a:p>
          <a:p>
            <a:pPr algn="ctr"/>
            <a:r>
              <a:rPr lang="en-US" sz="4000" b="1" kern="0" dirty="0"/>
              <a:t>Wait, what?</a:t>
            </a:r>
            <a:br>
              <a:rPr lang="en-US" sz="4000" kern="0" dirty="0"/>
            </a:br>
            <a:endParaRPr lang="en-US" sz="2000" kern="0" dirty="0"/>
          </a:p>
        </p:txBody>
      </p:sp>
    </p:spTree>
    <p:extLst>
      <p:ext uri="{BB962C8B-B14F-4D97-AF65-F5344CB8AC3E}">
        <p14:creationId xmlns:p14="http://schemas.microsoft.com/office/powerpoint/2010/main" val="52041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 and woman holding hands together with boy and girl looking at green trees during d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050" y="13814425"/>
            <a:ext cx="1409616" cy="2114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family of friendly vector graph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28" y="4301952"/>
            <a:ext cx="2385373" cy="1836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175278" y="4363071"/>
            <a:ext cx="2000250" cy="1714500"/>
          </a:xfrm>
          <a:prstGeom prst="rect">
            <a:avLst/>
          </a:prstGeom>
        </p:spPr>
      </p:pic>
      <p:sp>
        <p:nvSpPr>
          <p:cNvPr id="5" name="Right Arrow 4"/>
          <p:cNvSpPr/>
          <p:nvPr/>
        </p:nvSpPr>
        <p:spPr bwMode="auto">
          <a:xfrm>
            <a:off x="3010093" y="4980973"/>
            <a:ext cx="1031791" cy="47869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0" name="TextBox 9"/>
          <p:cNvSpPr txBox="1"/>
          <p:nvPr/>
        </p:nvSpPr>
        <p:spPr>
          <a:xfrm>
            <a:off x="6356315" y="76704"/>
            <a:ext cx="2618422" cy="1938992"/>
          </a:xfrm>
          <a:prstGeom prst="rect">
            <a:avLst/>
          </a:prstGeom>
          <a:noFill/>
        </p:spPr>
        <p:txBody>
          <a:bodyPr wrap="square" rtlCol="0">
            <a:spAutoFit/>
          </a:bodyPr>
          <a:lstStyle/>
          <a:p>
            <a:r>
              <a:rPr lang="en-US" u="sng" dirty="0">
                <a:solidFill>
                  <a:srgbClr val="000000"/>
                </a:solidFill>
              </a:rPr>
              <a:t>Kids graduate</a:t>
            </a:r>
          </a:p>
          <a:p>
            <a:endParaRPr lang="en-US" dirty="0">
              <a:solidFill>
                <a:srgbClr val="000000"/>
              </a:solidFill>
            </a:endParaRPr>
          </a:p>
          <a:p>
            <a:r>
              <a:rPr lang="en-US" dirty="0">
                <a:solidFill>
                  <a:srgbClr val="000000"/>
                </a:solidFill>
              </a:rPr>
              <a:t>Population:  -2</a:t>
            </a:r>
          </a:p>
          <a:p>
            <a:endParaRPr lang="en-US" dirty="0">
              <a:solidFill>
                <a:srgbClr val="000000"/>
              </a:solidFill>
            </a:endParaRPr>
          </a:p>
          <a:p>
            <a:r>
              <a:rPr lang="en-US" dirty="0">
                <a:solidFill>
                  <a:srgbClr val="000000"/>
                </a:solidFill>
              </a:rPr>
              <a:t>Households: NC</a:t>
            </a:r>
          </a:p>
        </p:txBody>
      </p:sp>
      <p:pic>
        <p:nvPicPr>
          <p:cNvPr id="6" name="Picture 5"/>
          <p:cNvPicPr>
            <a:picLocks noChangeAspect="1"/>
          </p:cNvPicPr>
          <p:nvPr/>
        </p:nvPicPr>
        <p:blipFill>
          <a:blip r:embed="rId5"/>
          <a:stretch>
            <a:fillRect/>
          </a:stretch>
        </p:blipFill>
        <p:spPr>
          <a:xfrm>
            <a:off x="3956304" y="103947"/>
            <a:ext cx="2390775" cy="1838325"/>
          </a:xfrm>
          <a:prstGeom prst="rect">
            <a:avLst/>
          </a:prstGeom>
        </p:spPr>
      </p:pic>
      <p:pic>
        <p:nvPicPr>
          <p:cNvPr id="12" name="Picture 8" descr="A family of friendly vector graph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58" y="128625"/>
            <a:ext cx="2385373" cy="1836738"/>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bwMode="auto">
          <a:xfrm>
            <a:off x="2791122" y="806852"/>
            <a:ext cx="1031791" cy="47869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sp>
        <p:nvSpPr>
          <p:cNvPr id="15" name="TextBox 14">
            <a:extLst>
              <a:ext uri="{FF2B5EF4-FFF2-40B4-BE49-F238E27FC236}">
                <a16:creationId xmlns:a16="http://schemas.microsoft.com/office/drawing/2014/main" id="{8A1ECC08-4BD3-405F-BFF3-B2E26ADE406C}"/>
              </a:ext>
            </a:extLst>
          </p:cNvPr>
          <p:cNvSpPr txBox="1"/>
          <p:nvPr/>
        </p:nvSpPr>
        <p:spPr>
          <a:xfrm>
            <a:off x="6582558" y="4668232"/>
            <a:ext cx="2425664" cy="1200329"/>
          </a:xfrm>
          <a:prstGeom prst="rect">
            <a:avLst/>
          </a:prstGeom>
          <a:noFill/>
        </p:spPr>
        <p:txBody>
          <a:bodyPr wrap="none" rtlCol="0">
            <a:spAutoFit/>
          </a:bodyPr>
          <a:lstStyle/>
          <a:p>
            <a:r>
              <a:rPr lang="en-US" dirty="0" err="1"/>
              <a:t>Avg</a:t>
            </a:r>
            <a:r>
              <a:rPr lang="en-US" dirty="0"/>
              <a:t> HH Size:</a:t>
            </a:r>
          </a:p>
          <a:p>
            <a:r>
              <a:rPr lang="en-US" dirty="0"/>
              <a:t>1940:  3.6</a:t>
            </a:r>
          </a:p>
          <a:p>
            <a:r>
              <a:rPr lang="en-US" dirty="0"/>
              <a:t>2018:  2.6   </a:t>
            </a:r>
            <a:r>
              <a:rPr lang="en-US" sz="1600" dirty="0"/>
              <a:t>(-29%)</a:t>
            </a:r>
          </a:p>
        </p:txBody>
      </p:sp>
      <p:sp>
        <p:nvSpPr>
          <p:cNvPr id="11" name="TextBox 10"/>
          <p:cNvSpPr txBox="1"/>
          <p:nvPr/>
        </p:nvSpPr>
        <p:spPr>
          <a:xfrm>
            <a:off x="6322072" y="2266502"/>
            <a:ext cx="2618422" cy="1938992"/>
          </a:xfrm>
          <a:prstGeom prst="rect">
            <a:avLst/>
          </a:prstGeom>
          <a:noFill/>
        </p:spPr>
        <p:txBody>
          <a:bodyPr wrap="square" rtlCol="0">
            <a:spAutoFit/>
          </a:bodyPr>
          <a:lstStyle/>
          <a:p>
            <a:r>
              <a:rPr lang="en-US" u="sng" dirty="0">
                <a:solidFill>
                  <a:srgbClr val="000000"/>
                </a:solidFill>
              </a:rPr>
              <a:t>Spouse passes</a:t>
            </a:r>
          </a:p>
          <a:p>
            <a:endParaRPr lang="en-US" dirty="0">
              <a:solidFill>
                <a:srgbClr val="000000"/>
              </a:solidFill>
            </a:endParaRPr>
          </a:p>
          <a:p>
            <a:r>
              <a:rPr lang="en-US" dirty="0">
                <a:solidFill>
                  <a:srgbClr val="000000"/>
                </a:solidFill>
              </a:rPr>
              <a:t>Population:  -1</a:t>
            </a:r>
          </a:p>
          <a:p>
            <a:endParaRPr lang="en-US" dirty="0">
              <a:solidFill>
                <a:srgbClr val="000000"/>
              </a:solidFill>
            </a:endParaRPr>
          </a:p>
          <a:p>
            <a:r>
              <a:rPr lang="en-US" dirty="0">
                <a:solidFill>
                  <a:srgbClr val="000000"/>
                </a:solidFill>
              </a:rPr>
              <a:t>Households: NC</a:t>
            </a:r>
          </a:p>
        </p:txBody>
      </p:sp>
      <p:pic>
        <p:nvPicPr>
          <p:cNvPr id="13" name="Picture 12"/>
          <p:cNvPicPr>
            <a:picLocks noChangeAspect="1"/>
          </p:cNvPicPr>
          <p:nvPr/>
        </p:nvPicPr>
        <p:blipFill>
          <a:blip r:embed="rId5"/>
          <a:stretch>
            <a:fillRect/>
          </a:stretch>
        </p:blipFill>
        <p:spPr>
          <a:xfrm>
            <a:off x="648825" y="2214495"/>
            <a:ext cx="2390775" cy="1838325"/>
          </a:xfrm>
          <a:prstGeom prst="rect">
            <a:avLst/>
          </a:prstGeom>
        </p:spPr>
      </p:pic>
      <p:sp>
        <p:nvSpPr>
          <p:cNvPr id="16" name="Right Arrow 15"/>
          <p:cNvSpPr/>
          <p:nvPr/>
        </p:nvSpPr>
        <p:spPr bwMode="auto">
          <a:xfrm>
            <a:off x="3220461" y="2903454"/>
            <a:ext cx="1031791" cy="47869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34" charset="-128"/>
            </a:endParaRPr>
          </a:p>
        </p:txBody>
      </p:sp>
      <p:pic>
        <p:nvPicPr>
          <p:cNvPr id="17" name="Picture 16"/>
          <p:cNvPicPr>
            <a:picLocks noChangeAspect="1"/>
          </p:cNvPicPr>
          <p:nvPr/>
        </p:nvPicPr>
        <p:blipFill>
          <a:blip r:embed="rId6"/>
          <a:stretch>
            <a:fillRect/>
          </a:stretch>
        </p:blipFill>
        <p:spPr>
          <a:xfrm>
            <a:off x="4585483" y="2266502"/>
            <a:ext cx="952500" cy="1752600"/>
          </a:xfrm>
          <a:prstGeom prst="rect">
            <a:avLst/>
          </a:prstGeom>
        </p:spPr>
      </p:pic>
      <p:cxnSp>
        <p:nvCxnSpPr>
          <p:cNvPr id="3" name="Straight Connector 2"/>
          <p:cNvCxnSpPr/>
          <p:nvPr/>
        </p:nvCxnSpPr>
        <p:spPr>
          <a:xfrm flipV="1">
            <a:off x="37707" y="2015696"/>
            <a:ext cx="9049732" cy="3934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6656" y="4251298"/>
            <a:ext cx="9049732" cy="393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1047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 and woman holding hands together with boy and girl looking at green trees during da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3050" y="13814425"/>
            <a:ext cx="1409616" cy="21144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EF488944-EB0A-476F-8035-174F04F8F218}"/>
              </a:ext>
            </a:extLst>
          </p:cNvPr>
          <p:cNvGraphicFramePr>
            <a:graphicFrameLocks noGrp="1"/>
          </p:cNvGraphicFramePr>
          <p:nvPr/>
        </p:nvGraphicFramePr>
        <p:xfrm>
          <a:off x="1863039" y="738230"/>
          <a:ext cx="5417922" cy="4789170"/>
        </p:xfrm>
        <a:graphic>
          <a:graphicData uri="http://schemas.openxmlformats.org/drawingml/2006/table">
            <a:tbl>
              <a:tblPr/>
              <a:tblGrid>
                <a:gridCol w="2182220">
                  <a:extLst>
                    <a:ext uri="{9D8B030D-6E8A-4147-A177-3AD203B41FA5}">
                      <a16:colId xmlns:a16="http://schemas.microsoft.com/office/drawing/2014/main" val="2813420068"/>
                    </a:ext>
                  </a:extLst>
                </a:gridCol>
                <a:gridCol w="1489281">
                  <a:extLst>
                    <a:ext uri="{9D8B030D-6E8A-4147-A177-3AD203B41FA5}">
                      <a16:colId xmlns:a16="http://schemas.microsoft.com/office/drawing/2014/main" val="2592539657"/>
                    </a:ext>
                  </a:extLst>
                </a:gridCol>
                <a:gridCol w="1746421">
                  <a:extLst>
                    <a:ext uri="{9D8B030D-6E8A-4147-A177-3AD203B41FA5}">
                      <a16:colId xmlns:a16="http://schemas.microsoft.com/office/drawing/2014/main" val="40155272"/>
                    </a:ext>
                  </a:extLst>
                </a:gridCol>
              </a:tblGrid>
              <a:tr h="81733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endParaRPr lang="en-US" sz="2800" b="0" i="0" u="none" strike="noStrike" dirty="0">
                        <a:solidFill>
                          <a:srgbClr val="000000"/>
                        </a:solidFill>
                        <a:effectLst/>
                        <a:latin typeface="Calibri" panose="020F0502020204030204" pitchFamily="34" charset="0"/>
                      </a:endParaRPr>
                    </a:p>
                  </a:txBody>
                  <a:tcPr marL="9525" marR="9525" marT="9525" marB="0" anchor="b">
                    <a:lnL>
                      <a:noFill/>
                    </a:lnL>
                    <a:lnR>
                      <a:noFill/>
                    </a:lnR>
                    <a:lnT w="254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2800" b="0" i="0" u="none" strike="noStrike" dirty="0">
                          <a:solidFill>
                            <a:srgbClr val="000000"/>
                          </a:solidFill>
                          <a:effectLst/>
                          <a:latin typeface="Calibri" panose="020F0502020204030204" pitchFamily="34" charset="0"/>
                        </a:rPr>
                        <a:t>Pop Change</a:t>
                      </a:r>
                    </a:p>
                  </a:txBody>
                  <a:tcPr marL="9525" marR="9525" marT="9525" marB="0" anchor="b">
                    <a:lnL>
                      <a:noFill/>
                    </a:lnL>
                    <a:lnR>
                      <a:noFill/>
                    </a:lnR>
                    <a:lnT w="254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b"/>
                      <a:r>
                        <a:rPr lang="en-US" sz="2800" b="0" i="0" u="none" strike="noStrike" dirty="0">
                          <a:solidFill>
                            <a:srgbClr val="000000"/>
                          </a:solidFill>
                          <a:effectLst/>
                          <a:latin typeface="Calibri" panose="020F0502020204030204" pitchFamily="34" charset="0"/>
                        </a:rPr>
                        <a:t>Occ HU Change</a:t>
                      </a:r>
                    </a:p>
                  </a:txBody>
                  <a:tcPr marL="9525" marR="9525" marT="9525" marB="0" anchor="b">
                    <a:lnL>
                      <a:noFill/>
                    </a:lnL>
                    <a:lnR>
                      <a:noFill/>
                    </a:lnR>
                    <a:lnT w="254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491065985"/>
                  </a:ext>
                </a:extLst>
              </a:tr>
              <a:tr h="206855">
                <a:tc>
                  <a:txBody>
                    <a:bodyPr/>
                    <a:lstStyle/>
                    <a:p>
                      <a:pPr algn="ctr" fontAlgn="ctr"/>
                      <a:r>
                        <a:rPr lang="en-US" sz="2800" b="0" i="0" u="none" strike="noStrike" dirty="0">
                          <a:solidFill>
                            <a:schemeClr val="bg1">
                              <a:lumMod val="50000"/>
                            </a:schemeClr>
                          </a:solidFill>
                          <a:effectLst/>
                          <a:latin typeface="Times New Roman" panose="02020603050405020304" pitchFamily="18" charset="0"/>
                        </a:rPr>
                        <a:t>Carter</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chemeClr val="bg1">
                              <a:lumMod val="50000"/>
                            </a:schemeClr>
                          </a:solidFill>
                          <a:effectLst/>
                          <a:latin typeface="Calibri" panose="020F0502020204030204" pitchFamily="34" charset="0"/>
                        </a:rPr>
                        <a:t>-15%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chemeClr val="bg1">
                              <a:lumMod val="50000"/>
                            </a:schemeClr>
                          </a:solidFill>
                          <a:effectLst/>
                          <a:latin typeface="Calibri" panose="020F0502020204030204" pitchFamily="34" charset="0"/>
                        </a:rPr>
                        <a:t>-2%</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42004655"/>
                  </a:ext>
                </a:extLst>
              </a:tr>
              <a:tr h="206855">
                <a:tc>
                  <a:txBody>
                    <a:bodyPr/>
                    <a:lstStyle/>
                    <a:p>
                      <a:pPr algn="ctr" fontAlgn="ctr"/>
                      <a:r>
                        <a:rPr lang="en-US" sz="2800" b="0" i="0" u="none" strike="noStrike" dirty="0">
                          <a:solidFill>
                            <a:schemeClr val="bg1">
                              <a:lumMod val="50000"/>
                            </a:schemeClr>
                          </a:solidFill>
                          <a:effectLst/>
                          <a:latin typeface="Times New Roman" panose="02020603050405020304" pitchFamily="18" charset="0"/>
                        </a:rPr>
                        <a:t>Dawson</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chemeClr val="bg1">
                              <a:lumMod val="50000"/>
                            </a:schemeClr>
                          </a:solidFill>
                          <a:effectLst/>
                          <a:latin typeface="Calibri" panose="020F0502020204030204" pitchFamily="34" charset="0"/>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chemeClr val="bg1">
                              <a:lumMod val="50000"/>
                            </a:schemeClr>
                          </a:solidFill>
                          <a:effectLst/>
                          <a:latin typeface="Calibri" panose="020F0502020204030204" pitchFamily="34" charset="0"/>
                        </a:rPr>
                        <a:t>3%</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64393941"/>
                  </a:ext>
                </a:extLst>
              </a:tr>
              <a:tr h="206855">
                <a:tc>
                  <a:txBody>
                    <a:bodyPr/>
                    <a:lstStyle/>
                    <a:p>
                      <a:pPr algn="ctr" fontAlgn="ctr"/>
                      <a:r>
                        <a:rPr lang="en-US" sz="2800" b="0" i="0" u="none" strike="noStrike" dirty="0">
                          <a:solidFill>
                            <a:schemeClr val="bg1">
                              <a:lumMod val="50000"/>
                            </a:schemeClr>
                          </a:solidFill>
                          <a:effectLst/>
                          <a:latin typeface="Times New Roman" panose="02020603050405020304" pitchFamily="18" charset="0"/>
                        </a:rPr>
                        <a:t>Garfield</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chemeClr val="bg1">
                              <a:lumMod val="50000"/>
                            </a:schemeClr>
                          </a:solidFill>
                          <a:effectLst/>
                          <a:latin typeface="Calibri" panose="020F0502020204030204" pitchFamily="34" charset="0"/>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chemeClr val="bg1">
                              <a:lumMod val="50000"/>
                            </a:schemeClr>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94112499"/>
                  </a:ext>
                </a:extLst>
              </a:tr>
              <a:tr h="206855">
                <a:tc>
                  <a:txBody>
                    <a:bodyPr/>
                    <a:lstStyle/>
                    <a:p>
                      <a:pPr algn="ctr" fontAlgn="ctr"/>
                      <a:r>
                        <a:rPr lang="en-US" sz="2800" b="0" i="0" u="none" strike="noStrike" dirty="0">
                          <a:solidFill>
                            <a:schemeClr val="bg1">
                              <a:lumMod val="50000"/>
                            </a:schemeClr>
                          </a:solidFill>
                          <a:effectLst/>
                          <a:latin typeface="Times New Roman" panose="02020603050405020304" pitchFamily="18" charset="0"/>
                        </a:rPr>
                        <a:t>Judith Basin</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chemeClr val="bg1">
                              <a:lumMod val="50000"/>
                            </a:schemeClr>
                          </a:solidFill>
                          <a:effectLst/>
                          <a:latin typeface="Calibri" panose="020F0502020204030204" pitchFamily="34" charset="0"/>
                        </a:rPr>
                        <a:t>-11%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chemeClr val="bg1">
                              <a:lumMod val="50000"/>
                            </a:schemeClr>
                          </a:solidFill>
                          <a:effectLst/>
                          <a:latin typeface="Calibri" panose="020F0502020204030204" pitchFamily="34" charset="0"/>
                        </a:rPr>
                        <a:t>-3%</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25887561"/>
                  </a:ext>
                </a:extLst>
              </a:tr>
              <a:tr h="206855">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ctr"/>
                      <a:r>
                        <a:rPr lang="en-US" sz="2800" b="0" i="0" u="none" strike="noStrike" dirty="0">
                          <a:solidFill>
                            <a:schemeClr val="bg1">
                              <a:lumMod val="50000"/>
                            </a:schemeClr>
                          </a:solidFill>
                          <a:effectLst/>
                          <a:latin typeface="Times New Roman" panose="02020603050405020304" pitchFamily="18" charset="0"/>
                        </a:rPr>
                        <a:t>Phillips</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2800" b="0" i="0" u="none" strike="noStrike" dirty="0">
                          <a:solidFill>
                            <a:schemeClr val="bg1">
                              <a:lumMod val="50000"/>
                            </a:schemeClr>
                          </a:solidFill>
                          <a:effectLst/>
                          <a:latin typeface="Calibri" panose="020F0502020204030204" pitchFamily="34" charset="0"/>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chemeClr val="bg1">
                              <a:lumMod val="50000"/>
                            </a:schemeClr>
                          </a:solidFill>
                          <a:effectLst/>
                          <a:latin typeface="Calibri" panose="020F0502020204030204" pitchFamily="34" charset="0"/>
                        </a:rPr>
                        <a:t>-2%</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82054031"/>
                  </a:ext>
                </a:extLst>
              </a:tr>
              <a:tr h="20955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ctr"/>
                      <a:r>
                        <a:rPr lang="en-US" sz="2800" b="0" i="0" u="none" strike="noStrike" dirty="0">
                          <a:solidFill>
                            <a:srgbClr val="000000"/>
                          </a:solidFill>
                          <a:effectLst/>
                          <a:latin typeface="Times New Roman" panose="02020603050405020304" pitchFamily="18" charset="0"/>
                        </a:rPr>
                        <a:t>Richland</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2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rgbClr val="000000"/>
                          </a:solidFill>
                          <a:effectLst/>
                          <a:latin typeface="Calibri" panose="020F0502020204030204" pitchFamily="34" charset="0"/>
                        </a:rPr>
                        <a:t>7%</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33017615"/>
                  </a:ext>
                </a:extLst>
              </a:tr>
              <a:tr h="217255">
                <a:tc>
                  <a:txBody>
                    <a:bodyPr/>
                    <a:lstStyle/>
                    <a:p>
                      <a:pPr algn="ctr" fontAlgn="ctr"/>
                      <a:r>
                        <a:rPr lang="en-US" sz="2800" b="0" i="0" u="none" strike="noStrike" dirty="0">
                          <a:solidFill>
                            <a:srgbClr val="000000"/>
                          </a:solidFill>
                          <a:effectLst/>
                          <a:latin typeface="Times New Roman" panose="02020603050405020304" pitchFamily="18" charset="0"/>
                        </a:rPr>
                        <a:t>Rosebud</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rgbClr val="000000"/>
                          </a:solidFill>
                          <a:effectLst/>
                          <a:latin typeface="Calibri" panose="020F0502020204030204" pitchFamily="34" charset="0"/>
                        </a:rPr>
                        <a:t>3%</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16795917"/>
                  </a:ext>
                </a:extLst>
              </a:tr>
              <a:tr h="217255">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ctr"/>
                      <a:r>
                        <a:rPr lang="en-US" sz="2800" b="0" i="0" u="none" strike="noStrike" dirty="0">
                          <a:solidFill>
                            <a:srgbClr val="000000"/>
                          </a:solidFill>
                          <a:effectLst/>
                          <a:latin typeface="Times New Roman" panose="02020603050405020304" pitchFamily="18" charset="0"/>
                        </a:rPr>
                        <a:t>Silver Bow</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28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rgbClr val="000000"/>
                          </a:solidFill>
                          <a:effectLst/>
                          <a:latin typeface="Calibri" panose="020F0502020204030204" pitchFamily="34" charset="0"/>
                        </a:rPr>
                        <a:t>3%</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5076513"/>
                  </a:ext>
                </a:extLst>
              </a:tr>
              <a:tr h="20955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ctr"/>
                      <a:r>
                        <a:rPr lang="en-US" sz="2800" b="0" i="0" u="none" strike="noStrike" dirty="0">
                          <a:solidFill>
                            <a:srgbClr val="000000"/>
                          </a:solidFill>
                          <a:effectLst/>
                          <a:latin typeface="Times New Roman" panose="02020603050405020304" pitchFamily="18" charset="0"/>
                        </a:rPr>
                        <a:t>Wheatland</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fontAlgn="b"/>
                      <a:r>
                        <a:rPr lang="en-US" sz="2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28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67974994"/>
                  </a:ext>
                </a:extLst>
              </a:tr>
            </a:tbl>
          </a:graphicData>
        </a:graphic>
      </p:graphicFrame>
      <p:sp>
        <p:nvSpPr>
          <p:cNvPr id="3" name="Rectangle 2"/>
          <p:cNvSpPr/>
          <p:nvPr/>
        </p:nvSpPr>
        <p:spPr>
          <a:xfrm>
            <a:off x="2882741" y="5652882"/>
            <a:ext cx="3048591" cy="369332"/>
          </a:xfrm>
          <a:prstGeom prst="rect">
            <a:avLst/>
          </a:prstGeom>
        </p:spPr>
        <p:txBody>
          <a:bodyPr wrap="none">
            <a:spAutoFit/>
          </a:bodyPr>
          <a:lstStyle/>
          <a:p>
            <a:pPr algn="ctr" fontAlgn="b"/>
            <a:r>
              <a:rPr lang="en-US" dirty="0">
                <a:solidFill>
                  <a:srgbClr val="000000"/>
                </a:solidFill>
                <a:latin typeface="Calibri" panose="020F0502020204030204" pitchFamily="34" charset="0"/>
              </a:rPr>
              <a:t>2000-2010 U.S. Census Bureau</a:t>
            </a:r>
          </a:p>
        </p:txBody>
      </p:sp>
    </p:spTree>
    <p:extLst>
      <p:ext uri="{BB962C8B-B14F-4D97-AF65-F5344CB8AC3E}">
        <p14:creationId xmlns:p14="http://schemas.microsoft.com/office/powerpoint/2010/main" val="227648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4918075" y="304800"/>
            <a:ext cx="3921125" cy="990600"/>
          </a:xfrm>
        </p:spPr>
        <p:txBody>
          <a:bodyPr/>
          <a:lstStyle/>
          <a:p>
            <a:pPr algn="ctr" eaLnBrk="1" hangingPunct="1"/>
            <a:r>
              <a:rPr lang="en-US" dirty="0"/>
              <a:t>Mobility</a:t>
            </a:r>
          </a:p>
        </p:txBody>
      </p:sp>
      <p:sp>
        <p:nvSpPr>
          <p:cNvPr id="11267" name="Rectangle 3"/>
          <p:cNvSpPr>
            <a:spLocks noGrp="1" noChangeArrowheads="1"/>
          </p:cNvSpPr>
          <p:nvPr>
            <p:ph type="body" idx="4294967295"/>
          </p:nvPr>
        </p:nvSpPr>
        <p:spPr>
          <a:xfrm>
            <a:off x="0" y="2200275"/>
            <a:ext cx="9144000" cy="2057400"/>
          </a:xfrm>
        </p:spPr>
        <p:txBody>
          <a:bodyPr/>
          <a:lstStyle/>
          <a:p>
            <a:pPr algn="ctr" eaLnBrk="1" hangingPunct="1">
              <a:buFontTx/>
              <a:buNone/>
            </a:pPr>
            <a:r>
              <a:rPr lang="en-US" sz="3000" dirty="0"/>
              <a:t>Households moving every 5 years:</a:t>
            </a:r>
          </a:p>
          <a:p>
            <a:pPr eaLnBrk="1" hangingPunct="1">
              <a:buFontTx/>
              <a:buNone/>
            </a:pPr>
            <a:r>
              <a:rPr lang="en-US" sz="3000" dirty="0"/>
              <a:t>				</a:t>
            </a:r>
            <a:r>
              <a:rPr lang="en-US" sz="2600" dirty="0"/>
              <a:t>44% 	Iowa</a:t>
            </a:r>
          </a:p>
          <a:p>
            <a:pPr eaLnBrk="1" hangingPunct="1">
              <a:buNone/>
            </a:pPr>
            <a:r>
              <a:rPr lang="en-US" sz="2600" dirty="0"/>
              <a:t>				46% 	Minnesota</a:t>
            </a:r>
          </a:p>
          <a:p>
            <a:pPr eaLnBrk="1" hangingPunct="1">
              <a:buFontTx/>
              <a:buNone/>
            </a:pPr>
            <a:r>
              <a:rPr lang="en-US" sz="2600" dirty="0"/>
              <a:t>					North Dakota</a:t>
            </a:r>
          </a:p>
          <a:p>
            <a:pPr eaLnBrk="1" hangingPunct="1">
              <a:buFontTx/>
              <a:buNone/>
            </a:pPr>
            <a:r>
              <a:rPr lang="en-US" sz="2600" dirty="0"/>
              <a:t>				47%	Nebraska</a:t>
            </a:r>
          </a:p>
          <a:p>
            <a:pPr eaLnBrk="1" hangingPunct="1">
              <a:buFontTx/>
              <a:buNone/>
            </a:pPr>
            <a:r>
              <a:rPr lang="en-US" sz="2600" dirty="0"/>
              <a:t>				48%	South Dakota</a:t>
            </a:r>
          </a:p>
          <a:p>
            <a:pPr eaLnBrk="1" hangingPunct="1">
              <a:buFontTx/>
              <a:buNone/>
            </a:pPr>
            <a:r>
              <a:rPr lang="en-US" sz="2600" dirty="0"/>
              <a:t>		</a:t>
            </a:r>
            <a:r>
              <a:rPr lang="en-US" sz="2600" b="1" dirty="0"/>
              <a:t>		</a:t>
            </a:r>
            <a:r>
              <a:rPr lang="en-US" sz="2600" dirty="0"/>
              <a:t>49%   Montana</a:t>
            </a:r>
          </a:p>
          <a:p>
            <a:pPr eaLnBrk="1" hangingPunct="1">
              <a:buFontTx/>
              <a:buNone/>
            </a:pPr>
            <a:r>
              <a:rPr lang="en-US" sz="2600" b="1" dirty="0"/>
              <a:t>				49% United States</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52400"/>
            <a:ext cx="46101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84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18" name="Picture 3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76200"/>
            <a:ext cx="676182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609600"/>
            <a:ext cx="2976563" cy="25936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61363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25400"/>
            <a:ext cx="9239681" cy="294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4"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52763"/>
            <a:ext cx="5684252" cy="1041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0" y="3197297"/>
            <a:ext cx="9349977" cy="1206449"/>
          </a:xfrm>
          <a:prstGeom prst="rect">
            <a:avLst/>
          </a:prstGeom>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0" y="5059228"/>
            <a:ext cx="5647671" cy="107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60927" y="838200"/>
            <a:ext cx="4483073" cy="2910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173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803" y="152400"/>
            <a:ext cx="6523892"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609600"/>
            <a:ext cx="3349625" cy="157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94017" y="5788967"/>
            <a:ext cx="2959465" cy="461665"/>
          </a:xfrm>
          <a:prstGeom prst="rect">
            <a:avLst/>
          </a:prstGeom>
          <a:noFill/>
        </p:spPr>
        <p:txBody>
          <a:bodyPr wrap="none" rtlCol="0">
            <a:spAutoFit/>
          </a:bodyPr>
          <a:lstStyle/>
          <a:p>
            <a:r>
              <a:rPr lang="en-US" dirty="0"/>
              <a:t>Rural Prairie County</a:t>
            </a:r>
          </a:p>
        </p:txBody>
      </p:sp>
    </p:spTree>
    <p:extLst>
      <p:ext uri="{BB962C8B-B14F-4D97-AF65-F5344CB8AC3E}">
        <p14:creationId xmlns:p14="http://schemas.microsoft.com/office/powerpoint/2010/main" val="2280927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6478621"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68"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0" y="457200"/>
            <a:ext cx="306861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34991" y="5714999"/>
            <a:ext cx="3799438" cy="461665"/>
          </a:xfrm>
          <a:prstGeom prst="rect">
            <a:avLst/>
          </a:prstGeom>
          <a:noFill/>
        </p:spPr>
        <p:txBody>
          <a:bodyPr wrap="none" rtlCol="0">
            <a:spAutoFit/>
          </a:bodyPr>
          <a:lstStyle/>
          <a:p>
            <a:r>
              <a:rPr lang="en-US" dirty="0"/>
              <a:t>Rural Recreational County</a:t>
            </a:r>
          </a:p>
        </p:txBody>
      </p:sp>
    </p:spTree>
    <p:extLst>
      <p:ext uri="{BB962C8B-B14F-4D97-AF65-F5344CB8AC3E}">
        <p14:creationId xmlns:p14="http://schemas.microsoft.com/office/powerpoint/2010/main" val="2699581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297" y="152400"/>
            <a:ext cx="6471634"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6"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6100" y="609600"/>
            <a:ext cx="3517900" cy="165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86493" y="5714998"/>
            <a:ext cx="3695242" cy="461665"/>
          </a:xfrm>
          <a:prstGeom prst="rect">
            <a:avLst/>
          </a:prstGeom>
          <a:noFill/>
        </p:spPr>
        <p:txBody>
          <a:bodyPr wrap="none" rtlCol="0">
            <a:spAutoFit/>
          </a:bodyPr>
          <a:lstStyle/>
          <a:p>
            <a:r>
              <a:rPr lang="en-US" dirty="0"/>
              <a:t>Core Metropolitan County</a:t>
            </a:r>
          </a:p>
        </p:txBody>
      </p:sp>
    </p:spTree>
    <p:extLst>
      <p:ext uri="{BB962C8B-B14F-4D97-AF65-F5344CB8AC3E}">
        <p14:creationId xmlns:p14="http://schemas.microsoft.com/office/powerpoint/2010/main" val="1306533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p:cNvSpPr>
            <a:spLocks noGrp="1" noChangeArrowheads="1"/>
          </p:cNvSpPr>
          <p:nvPr>
            <p:ph type="title" idx="4294967295"/>
          </p:nvPr>
        </p:nvSpPr>
        <p:spPr>
          <a:xfrm>
            <a:off x="1299117" y="0"/>
            <a:ext cx="7239000" cy="1066800"/>
          </a:xfrm>
        </p:spPr>
        <p:txBody>
          <a:bodyPr/>
          <a:lstStyle/>
          <a:p>
            <a:pPr eaLnBrk="1" hangingPunct="1"/>
            <a:r>
              <a:rPr lang="en-US" b="1" dirty="0"/>
              <a:t>Buffalo Commons Research</a:t>
            </a:r>
          </a:p>
        </p:txBody>
      </p:sp>
      <p:sp>
        <p:nvSpPr>
          <p:cNvPr id="5" name="Rectangle 3"/>
          <p:cNvSpPr txBox="1">
            <a:spLocks noChangeArrowheads="1"/>
          </p:cNvSpPr>
          <p:nvPr/>
        </p:nvSpPr>
        <p:spPr bwMode="auto">
          <a:xfrm>
            <a:off x="3810000" y="565355"/>
            <a:ext cx="3276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C1919"/>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C1919"/>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C1919"/>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C1919"/>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C1919"/>
              </a:buClr>
              <a:buChar char="»"/>
              <a:defRPr sz="2000">
                <a:solidFill>
                  <a:schemeClr val="tx1"/>
                </a:solidFill>
                <a:latin typeface="+mn-lt"/>
                <a:ea typeface="+mn-ea"/>
              </a:defRPr>
            </a:lvl5pPr>
            <a:lvl6pPr marL="2514600" indent="-228600" algn="l" rtl="0" eaLnBrk="0" fontAlgn="base" hangingPunct="0">
              <a:spcBef>
                <a:spcPct val="20000"/>
              </a:spcBef>
              <a:spcAft>
                <a:spcPct val="0"/>
              </a:spcAft>
              <a:buClr>
                <a:srgbClr val="8C1919"/>
              </a:buClr>
              <a:buChar char="»"/>
              <a:defRPr sz="2000">
                <a:solidFill>
                  <a:schemeClr val="tx1"/>
                </a:solidFill>
                <a:latin typeface="+mn-lt"/>
                <a:ea typeface="+mn-ea"/>
              </a:defRPr>
            </a:lvl6pPr>
            <a:lvl7pPr marL="2971800" indent="-228600" algn="l" rtl="0" eaLnBrk="0" fontAlgn="base" hangingPunct="0">
              <a:spcBef>
                <a:spcPct val="20000"/>
              </a:spcBef>
              <a:spcAft>
                <a:spcPct val="0"/>
              </a:spcAft>
              <a:buClr>
                <a:srgbClr val="8C1919"/>
              </a:buClr>
              <a:buChar char="»"/>
              <a:defRPr sz="2000">
                <a:solidFill>
                  <a:schemeClr val="tx1"/>
                </a:solidFill>
                <a:latin typeface="+mn-lt"/>
                <a:ea typeface="+mn-ea"/>
              </a:defRPr>
            </a:lvl7pPr>
            <a:lvl8pPr marL="3429000" indent="-228600" algn="l" rtl="0" eaLnBrk="0" fontAlgn="base" hangingPunct="0">
              <a:spcBef>
                <a:spcPct val="20000"/>
              </a:spcBef>
              <a:spcAft>
                <a:spcPct val="0"/>
              </a:spcAft>
              <a:buClr>
                <a:srgbClr val="8C1919"/>
              </a:buClr>
              <a:buChar char="»"/>
              <a:defRPr sz="2000">
                <a:solidFill>
                  <a:schemeClr val="tx1"/>
                </a:solidFill>
                <a:latin typeface="+mn-lt"/>
                <a:ea typeface="+mn-ea"/>
              </a:defRPr>
            </a:lvl8pPr>
            <a:lvl9pPr marL="3886200" indent="-228600" algn="l" rtl="0" eaLnBrk="0" fontAlgn="base" hangingPunct="0">
              <a:spcBef>
                <a:spcPct val="20000"/>
              </a:spcBef>
              <a:spcAft>
                <a:spcPct val="0"/>
              </a:spcAft>
              <a:buClr>
                <a:srgbClr val="8C1919"/>
              </a:buClr>
              <a:buChar char="»"/>
              <a:defRPr sz="2000">
                <a:solidFill>
                  <a:schemeClr val="tx1"/>
                </a:solidFill>
                <a:latin typeface="+mn-lt"/>
                <a:ea typeface="+mn-ea"/>
              </a:defRPr>
            </a:lvl9pPr>
          </a:lstStyle>
          <a:p>
            <a:pPr eaLnBrk="1" hangingPunct="1">
              <a:lnSpc>
                <a:spcPct val="80000"/>
              </a:lnSpc>
              <a:buFontTx/>
              <a:buNone/>
            </a:pPr>
            <a:r>
              <a:rPr lang="en-US" sz="1800" kern="0" dirty="0"/>
              <a:t>Dr. Randy Cantrell and Cheryl Burkhart-</a:t>
            </a:r>
            <a:r>
              <a:rPr lang="en-US" sz="1800" kern="0" dirty="0" err="1"/>
              <a:t>Kriesel</a:t>
            </a:r>
            <a:endParaRPr lang="en-US" sz="1800" kern="0" dirty="0"/>
          </a:p>
          <a:p>
            <a:pPr eaLnBrk="1" hangingPunct="1">
              <a:lnSpc>
                <a:spcPct val="80000"/>
              </a:lnSpc>
              <a:buFontTx/>
              <a:buNone/>
            </a:pPr>
            <a:r>
              <a:rPr lang="en-US" sz="1800" kern="0" dirty="0"/>
              <a:t>University of Nebraska</a:t>
            </a:r>
          </a:p>
        </p:txBody>
      </p:sp>
    </p:spTree>
    <p:extLst>
      <p:ext uri="{BB962C8B-B14F-4D97-AF65-F5344CB8AC3E}">
        <p14:creationId xmlns:p14="http://schemas.microsoft.com/office/powerpoint/2010/main" val="163592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971800"/>
            <a:ext cx="32766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2" y="1829594"/>
            <a:ext cx="28495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6576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7"/>
          <p:cNvSpPr>
            <a:spLocks noGrp="1" noChangeArrowheads="1"/>
          </p:cNvSpPr>
          <p:nvPr>
            <p:ph type="title" idx="4294967295"/>
          </p:nvPr>
        </p:nvSpPr>
        <p:spPr>
          <a:xfrm>
            <a:off x="2176016" y="338435"/>
            <a:ext cx="5410200" cy="1143000"/>
          </a:xfrm>
          <a:noFill/>
        </p:spPr>
        <p:txBody>
          <a:bodyPr/>
          <a:lstStyle/>
          <a:p>
            <a:pPr eaLnBrk="1" hangingPunct="1"/>
            <a:r>
              <a:rPr lang="en-US" sz="4000" b="1" dirty="0"/>
              <a:t>Newcomers: Why?</a:t>
            </a:r>
          </a:p>
        </p:txBody>
      </p:sp>
      <p:sp>
        <p:nvSpPr>
          <p:cNvPr id="2" name="Rectangle 1"/>
          <p:cNvSpPr/>
          <p:nvPr/>
        </p:nvSpPr>
        <p:spPr>
          <a:xfrm>
            <a:off x="18143" y="1421564"/>
            <a:ext cx="3004349" cy="461665"/>
          </a:xfrm>
          <a:prstGeom prst="rect">
            <a:avLst/>
          </a:prstGeom>
        </p:spPr>
        <p:txBody>
          <a:bodyPr wrap="none">
            <a:spAutoFit/>
          </a:bodyPr>
          <a:lstStyle/>
          <a:p>
            <a:r>
              <a:rPr lang="en-US" sz="2400" b="1" dirty="0"/>
              <a:t>Simpler pace of life</a:t>
            </a:r>
          </a:p>
        </p:txBody>
      </p:sp>
      <p:sp>
        <p:nvSpPr>
          <p:cNvPr id="3" name="Rectangle 2"/>
          <p:cNvSpPr/>
          <p:nvPr/>
        </p:nvSpPr>
        <p:spPr>
          <a:xfrm>
            <a:off x="3045948" y="2510135"/>
            <a:ext cx="3041217" cy="461665"/>
          </a:xfrm>
          <a:prstGeom prst="rect">
            <a:avLst/>
          </a:prstGeom>
        </p:spPr>
        <p:txBody>
          <a:bodyPr wrap="none">
            <a:spAutoFit/>
          </a:bodyPr>
          <a:lstStyle/>
          <a:p>
            <a:r>
              <a:rPr lang="en-US" sz="2400" b="1" dirty="0"/>
              <a:t>Safety and Security</a:t>
            </a:r>
          </a:p>
        </p:txBody>
      </p:sp>
      <p:sp>
        <p:nvSpPr>
          <p:cNvPr id="8" name="Rectangle 7"/>
          <p:cNvSpPr/>
          <p:nvPr/>
        </p:nvSpPr>
        <p:spPr>
          <a:xfrm>
            <a:off x="6243541" y="3195935"/>
            <a:ext cx="2882520" cy="461665"/>
          </a:xfrm>
          <a:prstGeom prst="rect">
            <a:avLst/>
          </a:prstGeom>
        </p:spPr>
        <p:txBody>
          <a:bodyPr wrap="none">
            <a:spAutoFit/>
          </a:bodyPr>
          <a:lstStyle/>
          <a:p>
            <a:r>
              <a:rPr lang="en-US" sz="2400" b="1" dirty="0"/>
              <a:t>Low Housing Cost</a:t>
            </a:r>
          </a:p>
        </p:txBody>
      </p:sp>
    </p:spTree>
    <p:extLst>
      <p:ext uri="{BB962C8B-B14F-4D97-AF65-F5344CB8AC3E}">
        <p14:creationId xmlns:p14="http://schemas.microsoft.com/office/powerpoint/2010/main" val="296621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2238704" y="185738"/>
            <a:ext cx="4876800" cy="1143000"/>
          </a:xfrm>
        </p:spPr>
        <p:txBody>
          <a:bodyPr/>
          <a:lstStyle/>
          <a:p>
            <a:pPr eaLnBrk="1" hangingPunct="1"/>
            <a:r>
              <a:rPr lang="en-US" sz="4000" dirty="0"/>
              <a:t>Newcomers: Who?</a:t>
            </a:r>
          </a:p>
        </p:txBody>
      </p:sp>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574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1794" y="2064631"/>
            <a:ext cx="8250620" cy="3785652"/>
          </a:xfrm>
          <a:prstGeom prst="rect">
            <a:avLst/>
          </a:prstGeom>
        </p:spPr>
        <p:txBody>
          <a:bodyPr wrap="square">
            <a:spAutoFit/>
          </a:bodyPr>
          <a:lstStyle/>
          <a:p>
            <a:pPr marL="457200" indent="-457200" eaLnBrk="1" hangingPunct="1">
              <a:buFont typeface="Arial" panose="020B0604020202020204" pitchFamily="34" charset="0"/>
              <a:buChar char="•"/>
            </a:pPr>
            <a:r>
              <a:rPr lang="en-US" sz="3000" dirty="0">
                <a:solidFill>
                  <a:schemeClr val="bg1">
                    <a:lumMod val="75000"/>
                  </a:schemeClr>
                </a:solidFill>
              </a:rPr>
              <a:t>36% lived there previously</a:t>
            </a:r>
          </a:p>
          <a:p>
            <a:pPr marL="457200" indent="-457200" eaLnBrk="1" hangingPunct="1">
              <a:buFont typeface="Arial" panose="020B0604020202020204" pitchFamily="34" charset="0"/>
              <a:buChar char="•"/>
            </a:pPr>
            <a:r>
              <a:rPr lang="en-US" sz="3000" dirty="0">
                <a:solidFill>
                  <a:schemeClr val="bg1">
                    <a:lumMod val="75000"/>
                  </a:schemeClr>
                </a:solidFill>
              </a:rPr>
              <a:t>68% attain bachelors degree</a:t>
            </a:r>
          </a:p>
          <a:p>
            <a:pPr marL="457200" indent="-457200" eaLnBrk="1" hangingPunct="1">
              <a:buFont typeface="Arial" panose="020B0604020202020204" pitchFamily="34" charset="0"/>
              <a:buChar char="•"/>
            </a:pPr>
            <a:r>
              <a:rPr lang="en-US" sz="3000" dirty="0">
                <a:solidFill>
                  <a:schemeClr val="bg1">
                    <a:lumMod val="75000"/>
                  </a:schemeClr>
                </a:solidFill>
              </a:rPr>
              <a:t>67% household incomes over $50k</a:t>
            </a:r>
          </a:p>
          <a:p>
            <a:pPr marL="457200" indent="-457200" eaLnBrk="1" hangingPunct="1">
              <a:buFont typeface="Arial" panose="020B0604020202020204" pitchFamily="34" charset="0"/>
              <a:buChar char="•"/>
            </a:pPr>
            <a:r>
              <a:rPr lang="en-US" sz="3000" dirty="0">
                <a:solidFill>
                  <a:schemeClr val="bg1">
                    <a:lumMod val="75000"/>
                  </a:schemeClr>
                </a:solidFill>
              </a:rPr>
              <a:t>51% have children in household</a:t>
            </a:r>
          </a:p>
          <a:p>
            <a:pPr eaLnBrk="1" hangingPunct="1"/>
            <a:endParaRPr lang="en-US" sz="3000" dirty="0">
              <a:solidFill>
                <a:schemeClr val="bg1">
                  <a:lumMod val="75000"/>
                </a:schemeClr>
              </a:solidFill>
            </a:endParaRPr>
          </a:p>
          <a:p>
            <a:pPr eaLnBrk="1" hangingPunct="1"/>
            <a:r>
              <a:rPr lang="en-US" sz="3000" dirty="0">
                <a:solidFill>
                  <a:schemeClr val="bg1">
                    <a:lumMod val="75000"/>
                  </a:schemeClr>
                </a:solidFill>
              </a:rPr>
              <a:t>May be leaving their career or underemployed</a:t>
            </a:r>
          </a:p>
          <a:p>
            <a:pPr eaLnBrk="1" hangingPunct="1"/>
            <a:endParaRPr lang="en-US" sz="3000" dirty="0">
              <a:solidFill>
                <a:schemeClr val="bg1">
                  <a:lumMod val="75000"/>
                </a:schemeClr>
              </a:solidFill>
            </a:endParaRPr>
          </a:p>
          <a:p>
            <a:pPr eaLnBrk="1" hangingPunct="1"/>
            <a:r>
              <a:rPr lang="en-US" sz="3000" dirty="0">
                <a:solidFill>
                  <a:schemeClr val="bg1">
                    <a:lumMod val="75000"/>
                  </a:schemeClr>
                </a:solidFill>
              </a:rPr>
              <a:t>Yet, Quality of Life is the trump card</a:t>
            </a:r>
          </a:p>
        </p:txBody>
      </p:sp>
    </p:spTree>
    <p:extLst>
      <p:ext uri="{BB962C8B-B14F-4D97-AF65-F5344CB8AC3E}">
        <p14:creationId xmlns:p14="http://schemas.microsoft.com/office/powerpoint/2010/main" val="1563956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0411" y="228600"/>
            <a:ext cx="8610600" cy="990600"/>
          </a:xfrm>
        </p:spPr>
        <p:txBody>
          <a:bodyPr/>
          <a:lstStyle/>
          <a:p>
            <a:pPr algn="ctr"/>
            <a:r>
              <a:rPr lang="en-US" dirty="0"/>
              <a:t>Middle of Everywhere</a:t>
            </a:r>
          </a:p>
        </p:txBody>
      </p:sp>
      <p:sp>
        <p:nvSpPr>
          <p:cNvPr id="9219" name="Rectangle 3"/>
          <p:cNvSpPr>
            <a:spLocks noGrp="1" noChangeArrowheads="1"/>
          </p:cNvSpPr>
          <p:nvPr>
            <p:ph idx="1"/>
          </p:nvPr>
        </p:nvSpPr>
        <p:spPr>
          <a:xfrm>
            <a:off x="97059" y="1219200"/>
            <a:ext cx="8873682" cy="4967514"/>
          </a:xfrm>
        </p:spPr>
        <p:txBody>
          <a:bodyPr/>
          <a:lstStyle/>
          <a:p>
            <a:pPr>
              <a:buClr>
                <a:schemeClr val="bg1"/>
              </a:buClr>
            </a:pPr>
            <a:endParaRPr lang="en-US" dirty="0"/>
          </a:p>
          <a:p>
            <a:pPr marL="0" indent="0">
              <a:buClr>
                <a:schemeClr val="bg1"/>
              </a:buClr>
              <a:buNone/>
            </a:pPr>
            <a:r>
              <a:rPr lang="en-US" dirty="0"/>
              <a:t>How can we make local decisions while at the same time respect the reality of lives?</a:t>
            </a:r>
          </a:p>
          <a:p>
            <a:pPr marL="457200" lvl="1" indent="0">
              <a:buNone/>
            </a:pPr>
            <a:endParaRPr lang="en-US" b="1" dirty="0"/>
          </a:p>
          <a:p>
            <a:pPr marL="457200" lvl="1" indent="0">
              <a:buNone/>
            </a:pPr>
            <a:r>
              <a:rPr lang="en-US" b="1" dirty="0"/>
              <a:t>The REGION is the primary unit of interest</a:t>
            </a:r>
          </a:p>
          <a:p>
            <a:pPr marL="457200" lvl="1" indent="0">
              <a:buNone/>
            </a:pPr>
            <a:endParaRPr lang="en-US" b="1" dirty="0"/>
          </a:p>
          <a:p>
            <a:pPr marL="457200" lvl="1" indent="0">
              <a:buNone/>
            </a:pPr>
            <a:r>
              <a:rPr lang="en-US" b="1"/>
              <a:t>Mayor, how </a:t>
            </a:r>
            <a:r>
              <a:rPr lang="en-US" b="1" dirty="0"/>
              <a:t>do you market your town if you don’t know what’s going on around you?</a:t>
            </a:r>
          </a:p>
        </p:txBody>
      </p:sp>
    </p:spTree>
    <p:extLst>
      <p:ext uri="{BB962C8B-B14F-4D97-AF65-F5344CB8AC3E}">
        <p14:creationId xmlns:p14="http://schemas.microsoft.com/office/powerpoint/2010/main" val="210041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19200"/>
            <a:ext cx="2159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350" y="3137611"/>
            <a:ext cx="15367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303463"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2"/>
          <p:cNvSpPr>
            <a:spLocks noGrp="1" noChangeArrowheads="1"/>
          </p:cNvSpPr>
          <p:nvPr>
            <p:ph type="title" idx="4294967295"/>
          </p:nvPr>
        </p:nvSpPr>
        <p:spPr>
          <a:xfrm>
            <a:off x="533400" y="0"/>
            <a:ext cx="7924800" cy="1066800"/>
          </a:xfrm>
        </p:spPr>
        <p:txBody>
          <a:bodyPr/>
          <a:lstStyle/>
          <a:p>
            <a:pPr algn="ctr" eaLnBrk="1" hangingPunct="1"/>
            <a:r>
              <a:rPr lang="en-US"/>
              <a:t>Cohort Lifecycle</a:t>
            </a:r>
          </a:p>
        </p:txBody>
      </p:sp>
      <p:pic>
        <p:nvPicPr>
          <p:cNvPr id="553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124200"/>
            <a:ext cx="18415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2313" y="3270511"/>
            <a:ext cx="14732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5212" y="3273923"/>
            <a:ext cx="17399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914400"/>
            <a:ext cx="134937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0200" y="5029200"/>
            <a:ext cx="5143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0625" y="4905375"/>
            <a:ext cx="5143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9175" y="4802899"/>
            <a:ext cx="5143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2313" y="4794511"/>
            <a:ext cx="5143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2362200"/>
            <a:ext cx="5143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0"/>
            <a:ext cx="24384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08213" y="5513291"/>
            <a:ext cx="5050293" cy="707886"/>
          </a:xfrm>
          <a:prstGeom prst="rect">
            <a:avLst/>
          </a:prstGeom>
          <a:noFill/>
        </p:spPr>
        <p:txBody>
          <a:bodyPr wrap="none" rtlCol="0">
            <a:spAutoFit/>
          </a:bodyPr>
          <a:lstStyle/>
          <a:p>
            <a:pPr algn="ctr"/>
            <a:r>
              <a:rPr lang="en-US" sz="2000" i="1" dirty="0"/>
              <a:t>Avg. American moves 11.7 times in lifetime</a:t>
            </a:r>
          </a:p>
          <a:p>
            <a:pPr algn="ctr"/>
            <a:r>
              <a:rPr lang="en-US" sz="2000" i="1" dirty="0"/>
              <a:t>(6 times at age 30)</a:t>
            </a:r>
          </a:p>
        </p:txBody>
      </p:sp>
    </p:spTree>
    <p:extLst>
      <p:ext uri="{BB962C8B-B14F-4D97-AF65-F5344CB8AC3E}">
        <p14:creationId xmlns:p14="http://schemas.microsoft.com/office/powerpoint/2010/main" val="10626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3345" y="76200"/>
            <a:ext cx="8610600" cy="990600"/>
          </a:xfrm>
        </p:spPr>
        <p:txBody>
          <a:bodyPr/>
          <a:lstStyle/>
          <a:p>
            <a:pPr algn="ctr"/>
            <a:r>
              <a:rPr lang="en-US" dirty="0"/>
              <a:t>Choosing Rural</a:t>
            </a:r>
          </a:p>
        </p:txBody>
      </p:sp>
      <p:sp>
        <p:nvSpPr>
          <p:cNvPr id="9219" name="Rectangle 3"/>
          <p:cNvSpPr>
            <a:spLocks noGrp="1" noChangeArrowheads="1"/>
          </p:cNvSpPr>
          <p:nvPr>
            <p:ph type="body" idx="1"/>
          </p:nvPr>
        </p:nvSpPr>
        <p:spPr>
          <a:xfrm>
            <a:off x="609600" y="1219200"/>
            <a:ext cx="8610600" cy="3886200"/>
          </a:xfrm>
        </p:spPr>
        <p:txBody>
          <a:bodyPr/>
          <a:lstStyle/>
          <a:p>
            <a:r>
              <a:rPr lang="en-US" dirty="0"/>
              <a:t>Brain Gain: migration to rural age 30-49</a:t>
            </a:r>
          </a:p>
          <a:p>
            <a:pPr lvl="1"/>
            <a:r>
              <a:rPr lang="en-US" dirty="0"/>
              <a:t>Also 50-64 but not as widespread</a:t>
            </a:r>
          </a:p>
          <a:p>
            <a:pPr lvl="1"/>
            <a:r>
              <a:rPr lang="en-US" dirty="0"/>
              <a:t>Brain drain is the rule, not the exception</a:t>
            </a:r>
          </a:p>
          <a:p>
            <a:pPr lvl="1"/>
            <a:r>
              <a:rPr lang="en-US" dirty="0"/>
              <a:t>Happening since the 1970s</a:t>
            </a:r>
          </a:p>
          <a:p>
            <a:r>
              <a:rPr lang="en-US" dirty="0"/>
              <a:t>Newcomers look at 3-5 communities</a:t>
            </a:r>
          </a:p>
          <a:p>
            <a:pPr lvl="1"/>
            <a:r>
              <a:rPr lang="en-US" dirty="0"/>
              <a:t>Topical reasoning (local foods regions)</a:t>
            </a:r>
          </a:p>
          <a:p>
            <a:pPr lvl="1"/>
            <a:r>
              <a:rPr lang="en-US" dirty="0"/>
              <a:t>Assets vary by demographic</a:t>
            </a:r>
            <a:endParaRPr lang="en-US" b="1" dirty="0"/>
          </a:p>
          <a:p>
            <a:r>
              <a:rPr lang="en-US" b="1" dirty="0"/>
              <a:t>Employee recruitment must get past “warm body” syndrome</a:t>
            </a:r>
          </a:p>
        </p:txBody>
      </p:sp>
    </p:spTree>
    <p:extLst>
      <p:ext uri="{BB962C8B-B14F-4D97-AF65-F5344CB8AC3E}">
        <p14:creationId xmlns:p14="http://schemas.microsoft.com/office/powerpoint/2010/main" val="2057748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254" y="0"/>
            <a:ext cx="8977745" cy="1600438"/>
          </a:xfrm>
          <a:prstGeom prst="rect">
            <a:avLst/>
          </a:prstGeom>
        </p:spPr>
        <p:txBody>
          <a:bodyPr wrap="square">
            <a:spAutoFit/>
          </a:bodyPr>
          <a:lstStyle/>
          <a:p>
            <a:pPr eaLnBrk="1" hangingPunct="1"/>
            <a:r>
              <a:rPr lang="en-US" sz="3200" dirty="0">
                <a:solidFill>
                  <a:schemeClr val="tx1">
                    <a:lumMod val="50000"/>
                  </a:schemeClr>
                </a:solidFill>
              </a:rPr>
              <a:t>Diversifying the </a:t>
            </a:r>
            <a:r>
              <a:rPr lang="en-US" sz="6600" b="1" dirty="0">
                <a:solidFill>
                  <a:schemeClr val="tx1">
                    <a:lumMod val="50000"/>
                  </a:schemeClr>
                </a:solidFill>
              </a:rPr>
              <a:t>rural economy</a:t>
            </a:r>
          </a:p>
          <a:p>
            <a:pPr algn="r" eaLnBrk="1" hangingPunct="1"/>
            <a:endParaRPr lang="en-US" sz="3200" dirty="0">
              <a:solidFill>
                <a:schemeClr val="tx1">
                  <a:lumMod val="50000"/>
                </a:schemeClr>
              </a:solidFill>
            </a:endParaRPr>
          </a:p>
        </p:txBody>
      </p:sp>
      <p:pic>
        <p:nvPicPr>
          <p:cNvPr id="3" name="Picture 2"/>
          <p:cNvPicPr>
            <a:picLocks noChangeAspect="1"/>
          </p:cNvPicPr>
          <p:nvPr/>
        </p:nvPicPr>
        <p:blipFill>
          <a:blip r:embed="rId3"/>
          <a:stretch>
            <a:fillRect/>
          </a:stretch>
        </p:blipFill>
        <p:spPr>
          <a:xfrm>
            <a:off x="81176" y="1073837"/>
            <a:ext cx="8876545" cy="4962574"/>
          </a:xfrm>
          <a:prstGeom prst="rect">
            <a:avLst/>
          </a:prstGeom>
        </p:spPr>
      </p:pic>
    </p:spTree>
    <p:extLst>
      <p:ext uri="{BB962C8B-B14F-4D97-AF65-F5344CB8AC3E}">
        <p14:creationId xmlns:p14="http://schemas.microsoft.com/office/powerpoint/2010/main" val="708738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ook cover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1200" y="1253982"/>
            <a:ext cx="3048000" cy="449179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76200"/>
            <a:ext cx="4271962" cy="90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400" y="12700"/>
            <a:ext cx="4033838" cy="597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52599" y="3022639"/>
            <a:ext cx="47720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52235" y="1752600"/>
            <a:ext cx="42576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52235" y="5421923"/>
            <a:ext cx="618172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95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20574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8C1919"/>
                </a:solidFill>
                <a:latin typeface="+mj-lt"/>
                <a:ea typeface="+mj-ea"/>
                <a:cs typeface="+mj-cs"/>
              </a:defRPr>
            </a:lvl1pPr>
            <a:lvl2pPr algn="l" rtl="0" eaLnBrk="0" fontAlgn="base" hangingPunct="0">
              <a:spcBef>
                <a:spcPct val="0"/>
              </a:spcBef>
              <a:spcAft>
                <a:spcPct val="0"/>
              </a:spcAft>
              <a:defRPr sz="4400">
                <a:solidFill>
                  <a:srgbClr val="8C1919"/>
                </a:solidFill>
                <a:latin typeface="Arial" charset="0"/>
                <a:ea typeface="ＭＳ Ｐゴシック" pitchFamily="34" charset="-128"/>
              </a:defRPr>
            </a:lvl2pPr>
            <a:lvl3pPr algn="l" rtl="0" eaLnBrk="0" fontAlgn="base" hangingPunct="0">
              <a:spcBef>
                <a:spcPct val="0"/>
              </a:spcBef>
              <a:spcAft>
                <a:spcPct val="0"/>
              </a:spcAft>
              <a:defRPr sz="4400">
                <a:solidFill>
                  <a:srgbClr val="8C1919"/>
                </a:solidFill>
                <a:latin typeface="Arial" charset="0"/>
                <a:ea typeface="ＭＳ Ｐゴシック" pitchFamily="34" charset="-128"/>
              </a:defRPr>
            </a:lvl3pPr>
            <a:lvl4pPr algn="l" rtl="0" eaLnBrk="0" fontAlgn="base" hangingPunct="0">
              <a:spcBef>
                <a:spcPct val="0"/>
              </a:spcBef>
              <a:spcAft>
                <a:spcPct val="0"/>
              </a:spcAft>
              <a:defRPr sz="4400">
                <a:solidFill>
                  <a:srgbClr val="8C1919"/>
                </a:solidFill>
                <a:latin typeface="Arial" charset="0"/>
                <a:ea typeface="ＭＳ Ｐゴシック" pitchFamily="34" charset="-128"/>
              </a:defRPr>
            </a:lvl4pPr>
            <a:lvl5pPr algn="l" rtl="0" eaLnBrk="0" fontAlgn="base" hangingPunct="0">
              <a:spcBef>
                <a:spcPct val="0"/>
              </a:spcBef>
              <a:spcAft>
                <a:spcPct val="0"/>
              </a:spcAft>
              <a:defRPr sz="4400">
                <a:solidFill>
                  <a:srgbClr val="8C1919"/>
                </a:solidFill>
                <a:latin typeface="Arial" charset="0"/>
                <a:ea typeface="ＭＳ Ｐゴシック" pitchFamily="34" charset="-128"/>
              </a:defRPr>
            </a:lvl5pPr>
            <a:lvl6pPr marL="457200" algn="l" rtl="0" eaLnBrk="0" fontAlgn="base" hangingPunct="0">
              <a:spcBef>
                <a:spcPct val="0"/>
              </a:spcBef>
              <a:spcAft>
                <a:spcPct val="0"/>
              </a:spcAft>
              <a:defRPr sz="4400">
                <a:solidFill>
                  <a:srgbClr val="8C1919"/>
                </a:solidFill>
                <a:latin typeface="Arial" charset="0"/>
                <a:ea typeface="ＭＳ Ｐゴシック" pitchFamily="34" charset="-128"/>
              </a:defRPr>
            </a:lvl6pPr>
            <a:lvl7pPr marL="914400" algn="l" rtl="0" eaLnBrk="0" fontAlgn="base" hangingPunct="0">
              <a:spcBef>
                <a:spcPct val="0"/>
              </a:spcBef>
              <a:spcAft>
                <a:spcPct val="0"/>
              </a:spcAft>
              <a:defRPr sz="4400">
                <a:solidFill>
                  <a:srgbClr val="8C1919"/>
                </a:solidFill>
                <a:latin typeface="Arial" charset="0"/>
                <a:ea typeface="ＭＳ Ｐゴシック" pitchFamily="34" charset="-128"/>
              </a:defRPr>
            </a:lvl7pPr>
            <a:lvl8pPr marL="1371600" algn="l" rtl="0" eaLnBrk="0" fontAlgn="base" hangingPunct="0">
              <a:spcBef>
                <a:spcPct val="0"/>
              </a:spcBef>
              <a:spcAft>
                <a:spcPct val="0"/>
              </a:spcAft>
              <a:defRPr sz="4400">
                <a:solidFill>
                  <a:srgbClr val="8C1919"/>
                </a:solidFill>
                <a:latin typeface="Arial" charset="0"/>
                <a:ea typeface="ＭＳ Ｐゴシック" pitchFamily="34" charset="-128"/>
              </a:defRPr>
            </a:lvl8pPr>
            <a:lvl9pPr marL="1828800" algn="l" rtl="0" eaLnBrk="0" fontAlgn="base" hangingPunct="0">
              <a:spcBef>
                <a:spcPct val="0"/>
              </a:spcBef>
              <a:spcAft>
                <a:spcPct val="0"/>
              </a:spcAft>
              <a:defRPr sz="4400">
                <a:solidFill>
                  <a:srgbClr val="8C1919"/>
                </a:solidFill>
                <a:latin typeface="Arial" charset="0"/>
                <a:ea typeface="ＭＳ Ｐゴシック" pitchFamily="34" charset="-128"/>
              </a:defRPr>
            </a:lvl9pPr>
          </a:lstStyle>
          <a:p>
            <a:pPr algn="ctr" eaLnBrk="1" hangingPunct="1"/>
            <a:r>
              <a:rPr lang="en-US" sz="4000" kern="0">
                <a:latin typeface="Cooper Black" pitchFamily="18" charset="0"/>
              </a:rPr>
              <a:t>Rewriting the Rural Narrative: The Demand for Leadership</a:t>
            </a:r>
            <a:br>
              <a:rPr lang="en-US" sz="4000" kern="0">
                <a:latin typeface="Cooper Black" pitchFamily="18" charset="0"/>
              </a:rPr>
            </a:br>
            <a:r>
              <a:rPr lang="en-US" sz="4000" kern="0">
                <a:latin typeface="Cooper Black" pitchFamily="18" charset="0"/>
              </a:rPr>
              <a:t>in Rural America</a:t>
            </a:r>
            <a:endParaRPr lang="en-US" sz="4000" kern="0" dirty="0">
              <a:latin typeface="Cooper Black" pitchFamily="18" charset="0"/>
            </a:endParaRPr>
          </a:p>
        </p:txBody>
      </p:sp>
    </p:spTree>
    <p:extLst>
      <p:ext uri="{BB962C8B-B14F-4D97-AF65-F5344CB8AC3E}">
        <p14:creationId xmlns:p14="http://schemas.microsoft.com/office/powerpoint/2010/main" val="1225291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title"/>
          </p:nvPr>
        </p:nvSpPr>
        <p:spPr>
          <a:xfrm>
            <a:off x="213804" y="-9617"/>
            <a:ext cx="8610600" cy="990600"/>
          </a:xfrm>
        </p:spPr>
        <p:txBody>
          <a:bodyPr/>
          <a:lstStyle/>
          <a:p>
            <a:pPr algn="ctr"/>
            <a:r>
              <a:rPr lang="en-US" dirty="0"/>
              <a:t>Social life is </a:t>
            </a:r>
            <a:r>
              <a:rPr lang="en-US" dirty="0" err="1"/>
              <a:t>dYING</a:t>
            </a:r>
            <a:r>
              <a:rPr lang="en-US" dirty="0"/>
              <a:t>!</a:t>
            </a:r>
          </a:p>
        </p:txBody>
      </p:sp>
      <p:sp>
        <p:nvSpPr>
          <p:cNvPr id="6147" name="Rectangle 7"/>
          <p:cNvSpPr>
            <a:spLocks noGrp="1" noChangeArrowheads="1"/>
          </p:cNvSpPr>
          <p:nvPr>
            <p:ph type="body" idx="1"/>
          </p:nvPr>
        </p:nvSpPr>
        <p:spPr>
          <a:xfrm>
            <a:off x="228600" y="1524000"/>
            <a:ext cx="6096000" cy="4721292"/>
          </a:xfrm>
        </p:spPr>
        <p:txBody>
          <a:bodyPr/>
          <a:lstStyle/>
          <a:p>
            <a:pPr>
              <a:buClr>
                <a:schemeClr val="bg1"/>
              </a:buClr>
            </a:pPr>
            <a:r>
              <a:rPr lang="en-US" dirty="0"/>
              <a:t>First question: How many people do we need to run our town?</a:t>
            </a:r>
          </a:p>
          <a:p>
            <a:pPr>
              <a:buClr>
                <a:schemeClr val="bg1"/>
              </a:buClr>
            </a:pPr>
            <a:endParaRPr lang="en-US" dirty="0"/>
          </a:p>
          <a:p>
            <a:pPr>
              <a:buClr>
                <a:schemeClr val="bg1"/>
              </a:buClr>
            </a:pPr>
            <a:r>
              <a:rPr lang="en-US" dirty="0"/>
              <a:t>We have numerous leadership programs currently training </a:t>
            </a:r>
            <a:r>
              <a:rPr lang="en-US" b="1" dirty="0"/>
              <a:t>leader supply</a:t>
            </a:r>
            <a:r>
              <a:rPr lang="en-US" dirty="0"/>
              <a:t>, but are we keeping up with the </a:t>
            </a:r>
            <a:r>
              <a:rPr lang="en-US" b="1" dirty="0"/>
              <a:t>organization demand</a:t>
            </a:r>
            <a:r>
              <a:rPr lang="en-US" dirty="0"/>
              <a:t>?</a:t>
            </a:r>
          </a:p>
        </p:txBody>
      </p:sp>
      <p:pic>
        <p:nvPicPr>
          <p:cNvPr id="2" name="Picture 1"/>
          <p:cNvPicPr>
            <a:picLocks noChangeAspect="1"/>
          </p:cNvPicPr>
          <p:nvPr/>
        </p:nvPicPr>
        <p:blipFill>
          <a:blip r:embed="rId2"/>
          <a:stretch>
            <a:fillRect/>
          </a:stretch>
        </p:blipFill>
        <p:spPr>
          <a:xfrm>
            <a:off x="6400800" y="1219200"/>
            <a:ext cx="2591686" cy="3962400"/>
          </a:xfrm>
          <a:prstGeom prst="rect">
            <a:avLst/>
          </a:prstGeom>
        </p:spPr>
      </p:pic>
    </p:spTree>
    <p:extLst>
      <p:ext uri="{BB962C8B-B14F-4D97-AF65-F5344CB8AC3E}">
        <p14:creationId xmlns:p14="http://schemas.microsoft.com/office/powerpoint/2010/main" val="3612247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2286000"/>
            <a:ext cx="8610600" cy="990600"/>
          </a:xfrm>
        </p:spPr>
        <p:txBody>
          <a:bodyPr/>
          <a:lstStyle/>
          <a:p>
            <a:pPr algn="ctr"/>
            <a:r>
              <a:rPr lang="en-US" dirty="0"/>
              <a:t>DEMAND TRENDS</a:t>
            </a:r>
          </a:p>
        </p:txBody>
      </p:sp>
    </p:spTree>
    <p:extLst>
      <p:ext uri="{BB962C8B-B14F-4D97-AF65-F5344CB8AC3E}">
        <p14:creationId xmlns:p14="http://schemas.microsoft.com/office/powerpoint/2010/main" val="1977201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0"/>
            <a:ext cx="8610600" cy="990600"/>
          </a:xfrm>
        </p:spPr>
        <p:txBody>
          <a:bodyPr/>
          <a:lstStyle/>
          <a:p>
            <a:pPr algn="ctr"/>
            <a:r>
              <a:rPr lang="en-US" dirty="0"/>
              <a:t>Leadership Demand</a:t>
            </a:r>
          </a:p>
        </p:txBody>
      </p:sp>
      <p:sp>
        <p:nvSpPr>
          <p:cNvPr id="18435" name="Rectangle 3"/>
          <p:cNvSpPr>
            <a:spLocks noGrp="1" noChangeArrowheads="1"/>
          </p:cNvSpPr>
          <p:nvPr>
            <p:ph type="body" idx="1"/>
          </p:nvPr>
        </p:nvSpPr>
        <p:spPr>
          <a:xfrm>
            <a:off x="304800" y="1143000"/>
            <a:ext cx="8610600" cy="4724400"/>
          </a:xfrm>
        </p:spPr>
        <p:txBody>
          <a:bodyPr/>
          <a:lstStyle/>
          <a:p>
            <a:pPr>
              <a:lnSpc>
                <a:spcPct val="90000"/>
              </a:lnSpc>
            </a:pPr>
            <a:r>
              <a:rPr lang="en-US" sz="2800" dirty="0"/>
              <a:t>How do we measure the demand that organizations make upon the resident population?</a:t>
            </a:r>
          </a:p>
          <a:p>
            <a:pPr>
              <a:lnSpc>
                <a:spcPct val="90000"/>
              </a:lnSpc>
            </a:pPr>
            <a:endParaRPr lang="en-US" sz="2800" dirty="0"/>
          </a:p>
          <a:p>
            <a:pPr>
              <a:lnSpc>
                <a:spcPct val="90000"/>
              </a:lnSpc>
            </a:pPr>
            <a:r>
              <a:rPr lang="en-US" sz="2800" dirty="0"/>
              <a:t>In the US, there are 90,052 governmental units</a:t>
            </a:r>
          </a:p>
          <a:p>
            <a:pPr lvl="1">
              <a:lnSpc>
                <a:spcPct val="90000"/>
              </a:lnSpc>
            </a:pPr>
            <a:r>
              <a:rPr lang="en-US" sz="2400" dirty="0"/>
              <a:t>In Minnesota, there are 3,672 governmental units – about one for every 1,500 persons.  </a:t>
            </a:r>
          </a:p>
          <a:p>
            <a:pPr lvl="1">
              <a:lnSpc>
                <a:spcPct val="90000"/>
              </a:lnSpc>
            </a:pPr>
            <a:r>
              <a:rPr lang="en-US" sz="2400" dirty="0"/>
              <a:t>These government units include counties, cities, townships, school districts, and “special districts” such as those providing oversight for cemeteries, highways, water/sewer systems, and soil/water conservation areas.</a:t>
            </a:r>
          </a:p>
          <a:p>
            <a:pPr>
              <a:lnSpc>
                <a:spcPct val="90000"/>
              </a:lnSpc>
            </a:pPr>
            <a:r>
              <a:rPr lang="en-US" sz="2800" dirty="0"/>
              <a:t>We also have a vibrant nonprofit sector…</a:t>
            </a:r>
          </a:p>
        </p:txBody>
      </p:sp>
      <p:sp>
        <p:nvSpPr>
          <p:cNvPr id="18436" name="Text Box 4"/>
          <p:cNvSpPr txBox="1">
            <a:spLocks noChangeArrowheads="1"/>
          </p:cNvSpPr>
          <p:nvPr/>
        </p:nvSpPr>
        <p:spPr bwMode="auto">
          <a:xfrm>
            <a:off x="4767263" y="5638800"/>
            <a:ext cx="4376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1200" i="1"/>
              <a:t>U.S. Census Bureau, 2007 Government Integrated Directory.</a:t>
            </a:r>
            <a:r>
              <a:rPr lang="en-US" i="1"/>
              <a:t> </a:t>
            </a:r>
          </a:p>
        </p:txBody>
      </p:sp>
    </p:spTree>
    <p:extLst>
      <p:ext uri="{BB962C8B-B14F-4D97-AF65-F5344CB8AC3E}">
        <p14:creationId xmlns:p14="http://schemas.microsoft.com/office/powerpoint/2010/main" val="2428127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4"/>
          <p:cNvSpPr txBox="1">
            <a:spLocks noChangeArrowheads="1"/>
          </p:cNvSpPr>
          <p:nvPr/>
        </p:nvSpPr>
        <p:spPr bwMode="auto">
          <a:xfrm>
            <a:off x="4705350" y="5524500"/>
            <a:ext cx="440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1200" i="1"/>
              <a:t>National Center for Charitable Statistics, U.S. Census Bureau</a:t>
            </a:r>
            <a:r>
              <a:rPr lang="en-US" i="1"/>
              <a:t> </a:t>
            </a:r>
          </a:p>
        </p:txBody>
      </p:sp>
      <p:sp>
        <p:nvSpPr>
          <p:cNvPr id="5" name="Title 1"/>
          <p:cNvSpPr txBox="1">
            <a:spLocks/>
          </p:cNvSpPr>
          <p:nvPr/>
        </p:nvSpPr>
        <p:spPr bwMode="auto">
          <a:xfrm>
            <a:off x="304800" y="152400"/>
            <a:ext cx="861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rgbClr val="8C1919"/>
                </a:solidFill>
                <a:latin typeface="+mj-lt"/>
                <a:ea typeface="+mj-ea"/>
                <a:cs typeface="+mj-cs"/>
              </a:defRPr>
            </a:lvl1pPr>
            <a:lvl2pPr algn="l" rtl="0" eaLnBrk="0" fontAlgn="base" hangingPunct="0">
              <a:spcBef>
                <a:spcPct val="0"/>
              </a:spcBef>
              <a:spcAft>
                <a:spcPct val="0"/>
              </a:spcAft>
              <a:defRPr sz="4400">
                <a:solidFill>
                  <a:srgbClr val="8C1919"/>
                </a:solidFill>
                <a:latin typeface="Arial" charset="0"/>
                <a:ea typeface="ＭＳ Ｐゴシック" pitchFamily="34" charset="-128"/>
              </a:defRPr>
            </a:lvl2pPr>
            <a:lvl3pPr algn="l" rtl="0" eaLnBrk="0" fontAlgn="base" hangingPunct="0">
              <a:spcBef>
                <a:spcPct val="0"/>
              </a:spcBef>
              <a:spcAft>
                <a:spcPct val="0"/>
              </a:spcAft>
              <a:defRPr sz="4400">
                <a:solidFill>
                  <a:srgbClr val="8C1919"/>
                </a:solidFill>
                <a:latin typeface="Arial" charset="0"/>
                <a:ea typeface="ＭＳ Ｐゴシック" pitchFamily="34" charset="-128"/>
              </a:defRPr>
            </a:lvl3pPr>
            <a:lvl4pPr algn="l" rtl="0" eaLnBrk="0" fontAlgn="base" hangingPunct="0">
              <a:spcBef>
                <a:spcPct val="0"/>
              </a:spcBef>
              <a:spcAft>
                <a:spcPct val="0"/>
              </a:spcAft>
              <a:defRPr sz="4400">
                <a:solidFill>
                  <a:srgbClr val="8C1919"/>
                </a:solidFill>
                <a:latin typeface="Arial" charset="0"/>
                <a:ea typeface="ＭＳ Ｐゴシック" pitchFamily="34" charset="-128"/>
              </a:defRPr>
            </a:lvl4pPr>
            <a:lvl5pPr algn="l" rtl="0" eaLnBrk="0" fontAlgn="base" hangingPunct="0">
              <a:spcBef>
                <a:spcPct val="0"/>
              </a:spcBef>
              <a:spcAft>
                <a:spcPct val="0"/>
              </a:spcAft>
              <a:defRPr sz="4400">
                <a:solidFill>
                  <a:srgbClr val="8C1919"/>
                </a:solidFill>
                <a:latin typeface="Arial" charset="0"/>
                <a:ea typeface="ＭＳ Ｐゴシック" pitchFamily="34" charset="-128"/>
              </a:defRPr>
            </a:lvl5pPr>
            <a:lvl6pPr marL="457200" algn="l" rtl="0" eaLnBrk="0" fontAlgn="base" hangingPunct="0">
              <a:spcBef>
                <a:spcPct val="0"/>
              </a:spcBef>
              <a:spcAft>
                <a:spcPct val="0"/>
              </a:spcAft>
              <a:defRPr sz="4400">
                <a:solidFill>
                  <a:srgbClr val="8C1919"/>
                </a:solidFill>
                <a:latin typeface="Arial" charset="0"/>
                <a:ea typeface="ＭＳ Ｐゴシック" pitchFamily="34" charset="-128"/>
              </a:defRPr>
            </a:lvl6pPr>
            <a:lvl7pPr marL="914400" algn="l" rtl="0" eaLnBrk="0" fontAlgn="base" hangingPunct="0">
              <a:spcBef>
                <a:spcPct val="0"/>
              </a:spcBef>
              <a:spcAft>
                <a:spcPct val="0"/>
              </a:spcAft>
              <a:defRPr sz="4400">
                <a:solidFill>
                  <a:srgbClr val="8C1919"/>
                </a:solidFill>
                <a:latin typeface="Arial" charset="0"/>
                <a:ea typeface="ＭＳ Ｐゴシック" pitchFamily="34" charset="-128"/>
              </a:defRPr>
            </a:lvl7pPr>
            <a:lvl8pPr marL="1371600" algn="l" rtl="0" eaLnBrk="0" fontAlgn="base" hangingPunct="0">
              <a:spcBef>
                <a:spcPct val="0"/>
              </a:spcBef>
              <a:spcAft>
                <a:spcPct val="0"/>
              </a:spcAft>
              <a:defRPr sz="4400">
                <a:solidFill>
                  <a:srgbClr val="8C1919"/>
                </a:solidFill>
                <a:latin typeface="Arial" charset="0"/>
                <a:ea typeface="ＭＳ Ｐゴシック" pitchFamily="34" charset="-128"/>
              </a:defRPr>
            </a:lvl8pPr>
            <a:lvl9pPr marL="1828800" algn="l" rtl="0" eaLnBrk="0" fontAlgn="base" hangingPunct="0">
              <a:spcBef>
                <a:spcPct val="0"/>
              </a:spcBef>
              <a:spcAft>
                <a:spcPct val="0"/>
              </a:spcAft>
              <a:defRPr sz="4400">
                <a:solidFill>
                  <a:srgbClr val="8C1919"/>
                </a:solidFill>
                <a:latin typeface="Arial" charset="0"/>
                <a:ea typeface="ＭＳ Ｐゴシック" pitchFamily="34" charset="-128"/>
              </a:defRPr>
            </a:lvl9pPr>
          </a:lstStyle>
          <a:p>
            <a:pPr algn="ctr">
              <a:defRPr/>
            </a:pPr>
            <a:r>
              <a:rPr lang="en-US" sz="4000" kern="0" dirty="0"/>
              <a:t>Social Life is </a:t>
            </a:r>
            <a:r>
              <a:rPr lang="en-US" sz="4000" b="1" kern="0" dirty="0"/>
              <a:t>Not Dying</a:t>
            </a:r>
            <a:br>
              <a:rPr lang="en-US" sz="4000" kern="0" dirty="0"/>
            </a:br>
            <a:r>
              <a:rPr lang="en-US" sz="2500" kern="0" dirty="0"/>
              <a:t>Nonprofit Growth: 1995-2010</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473" y="1143000"/>
            <a:ext cx="71629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2473" y="5383768"/>
            <a:ext cx="2953252" cy="738664"/>
          </a:xfrm>
          <a:prstGeom prst="rect">
            <a:avLst/>
          </a:prstGeom>
        </p:spPr>
        <p:txBody>
          <a:bodyPr wrap="square">
            <a:spAutoFit/>
          </a:bodyPr>
          <a:lstStyle/>
          <a:p>
            <a:r>
              <a:rPr lang="fr-FR" sz="1400" dirty="0"/>
              <a:t>1995-2000	    13.6%</a:t>
            </a:r>
          </a:p>
          <a:p>
            <a:r>
              <a:rPr lang="fr-FR" sz="1400" dirty="0"/>
              <a:t>2000-2005	    16.3%</a:t>
            </a:r>
          </a:p>
          <a:p>
            <a:r>
              <a:rPr lang="fr-FR" sz="1400" dirty="0"/>
              <a:t>2005-2010	    13.1%</a:t>
            </a:r>
          </a:p>
        </p:txBody>
      </p:sp>
    </p:spTree>
    <p:extLst>
      <p:ext uri="{BB962C8B-B14F-4D97-AF65-F5344CB8AC3E}">
        <p14:creationId xmlns:p14="http://schemas.microsoft.com/office/powerpoint/2010/main" val="3783185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4"/>
          <p:cNvSpPr txBox="1">
            <a:spLocks noChangeArrowheads="1"/>
          </p:cNvSpPr>
          <p:nvPr/>
        </p:nvSpPr>
        <p:spPr bwMode="auto">
          <a:xfrm>
            <a:off x="4705350" y="5524500"/>
            <a:ext cx="440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1200" i="1"/>
              <a:t>National Center for Charitable Statistics, U.S. Census Bureau</a:t>
            </a:r>
            <a:r>
              <a:rPr lang="en-US" i="1"/>
              <a:t> </a:t>
            </a:r>
          </a:p>
        </p:txBody>
      </p:sp>
      <p:sp>
        <p:nvSpPr>
          <p:cNvPr id="5" name="Title 1"/>
          <p:cNvSpPr txBox="1">
            <a:spLocks/>
          </p:cNvSpPr>
          <p:nvPr/>
        </p:nvSpPr>
        <p:spPr bwMode="auto">
          <a:xfrm>
            <a:off x="304800" y="152400"/>
            <a:ext cx="861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rgbClr val="8C1919"/>
                </a:solidFill>
                <a:latin typeface="+mj-lt"/>
                <a:ea typeface="+mj-ea"/>
                <a:cs typeface="+mj-cs"/>
              </a:defRPr>
            </a:lvl1pPr>
            <a:lvl2pPr algn="l" rtl="0" eaLnBrk="0" fontAlgn="base" hangingPunct="0">
              <a:spcBef>
                <a:spcPct val="0"/>
              </a:spcBef>
              <a:spcAft>
                <a:spcPct val="0"/>
              </a:spcAft>
              <a:defRPr sz="4400">
                <a:solidFill>
                  <a:srgbClr val="8C1919"/>
                </a:solidFill>
                <a:latin typeface="Arial" charset="0"/>
                <a:ea typeface="ＭＳ Ｐゴシック" pitchFamily="34" charset="-128"/>
              </a:defRPr>
            </a:lvl2pPr>
            <a:lvl3pPr algn="l" rtl="0" eaLnBrk="0" fontAlgn="base" hangingPunct="0">
              <a:spcBef>
                <a:spcPct val="0"/>
              </a:spcBef>
              <a:spcAft>
                <a:spcPct val="0"/>
              </a:spcAft>
              <a:defRPr sz="4400">
                <a:solidFill>
                  <a:srgbClr val="8C1919"/>
                </a:solidFill>
                <a:latin typeface="Arial" charset="0"/>
                <a:ea typeface="ＭＳ Ｐゴシック" pitchFamily="34" charset="-128"/>
              </a:defRPr>
            </a:lvl3pPr>
            <a:lvl4pPr algn="l" rtl="0" eaLnBrk="0" fontAlgn="base" hangingPunct="0">
              <a:spcBef>
                <a:spcPct val="0"/>
              </a:spcBef>
              <a:spcAft>
                <a:spcPct val="0"/>
              </a:spcAft>
              <a:defRPr sz="4400">
                <a:solidFill>
                  <a:srgbClr val="8C1919"/>
                </a:solidFill>
                <a:latin typeface="Arial" charset="0"/>
                <a:ea typeface="ＭＳ Ｐゴシック" pitchFamily="34" charset="-128"/>
              </a:defRPr>
            </a:lvl4pPr>
            <a:lvl5pPr algn="l" rtl="0" eaLnBrk="0" fontAlgn="base" hangingPunct="0">
              <a:spcBef>
                <a:spcPct val="0"/>
              </a:spcBef>
              <a:spcAft>
                <a:spcPct val="0"/>
              </a:spcAft>
              <a:defRPr sz="4400">
                <a:solidFill>
                  <a:srgbClr val="8C1919"/>
                </a:solidFill>
                <a:latin typeface="Arial" charset="0"/>
                <a:ea typeface="ＭＳ Ｐゴシック" pitchFamily="34" charset="-128"/>
              </a:defRPr>
            </a:lvl5pPr>
            <a:lvl6pPr marL="457200" algn="l" rtl="0" eaLnBrk="0" fontAlgn="base" hangingPunct="0">
              <a:spcBef>
                <a:spcPct val="0"/>
              </a:spcBef>
              <a:spcAft>
                <a:spcPct val="0"/>
              </a:spcAft>
              <a:defRPr sz="4400">
                <a:solidFill>
                  <a:srgbClr val="8C1919"/>
                </a:solidFill>
                <a:latin typeface="Arial" charset="0"/>
                <a:ea typeface="ＭＳ Ｐゴシック" pitchFamily="34" charset="-128"/>
              </a:defRPr>
            </a:lvl6pPr>
            <a:lvl7pPr marL="914400" algn="l" rtl="0" eaLnBrk="0" fontAlgn="base" hangingPunct="0">
              <a:spcBef>
                <a:spcPct val="0"/>
              </a:spcBef>
              <a:spcAft>
                <a:spcPct val="0"/>
              </a:spcAft>
              <a:defRPr sz="4400">
                <a:solidFill>
                  <a:srgbClr val="8C1919"/>
                </a:solidFill>
                <a:latin typeface="Arial" charset="0"/>
                <a:ea typeface="ＭＳ Ｐゴシック" pitchFamily="34" charset="-128"/>
              </a:defRPr>
            </a:lvl7pPr>
            <a:lvl8pPr marL="1371600" algn="l" rtl="0" eaLnBrk="0" fontAlgn="base" hangingPunct="0">
              <a:spcBef>
                <a:spcPct val="0"/>
              </a:spcBef>
              <a:spcAft>
                <a:spcPct val="0"/>
              </a:spcAft>
              <a:defRPr sz="4400">
                <a:solidFill>
                  <a:srgbClr val="8C1919"/>
                </a:solidFill>
                <a:latin typeface="Arial" charset="0"/>
                <a:ea typeface="ＭＳ Ｐゴシック" pitchFamily="34" charset="-128"/>
              </a:defRPr>
            </a:lvl8pPr>
            <a:lvl9pPr marL="1828800" algn="l" rtl="0" eaLnBrk="0" fontAlgn="base" hangingPunct="0">
              <a:spcBef>
                <a:spcPct val="0"/>
              </a:spcBef>
              <a:spcAft>
                <a:spcPct val="0"/>
              </a:spcAft>
              <a:defRPr sz="4400">
                <a:solidFill>
                  <a:srgbClr val="8C1919"/>
                </a:solidFill>
                <a:latin typeface="Arial" charset="0"/>
                <a:ea typeface="ＭＳ Ｐゴシック" pitchFamily="34" charset="-128"/>
              </a:defRPr>
            </a:lvl9pPr>
          </a:lstStyle>
          <a:p>
            <a:pPr algn="ctr">
              <a:defRPr/>
            </a:pPr>
            <a:r>
              <a:rPr lang="en-US" sz="4000" kern="0" dirty="0"/>
              <a:t>Social Life is </a:t>
            </a:r>
            <a:r>
              <a:rPr lang="en-US" sz="4000" b="1" kern="0" dirty="0"/>
              <a:t>Not Dying</a:t>
            </a:r>
            <a:br>
              <a:rPr lang="en-US" sz="4000" kern="0" dirty="0"/>
            </a:br>
            <a:r>
              <a:rPr lang="en-US" sz="2500" kern="0" dirty="0"/>
              <a:t>Nonprofit Growth: 2000-2010</a:t>
            </a:r>
          </a:p>
        </p:txBody>
      </p:sp>
      <p:sp>
        <p:nvSpPr>
          <p:cNvPr id="2" name="TextBox 1"/>
          <p:cNvSpPr txBox="1"/>
          <p:nvPr/>
        </p:nvSpPr>
        <p:spPr>
          <a:xfrm>
            <a:off x="304800" y="1515444"/>
            <a:ext cx="8588842" cy="5016758"/>
          </a:xfrm>
          <a:prstGeom prst="rect">
            <a:avLst/>
          </a:prstGeom>
          <a:noFill/>
        </p:spPr>
        <p:txBody>
          <a:bodyPr wrap="square" rtlCol="0">
            <a:spAutoFit/>
          </a:bodyPr>
          <a:lstStyle/>
          <a:p>
            <a:r>
              <a:rPr lang="en-US" sz="3200" dirty="0">
                <a:solidFill>
                  <a:schemeClr val="bg1"/>
                </a:solidFill>
              </a:rPr>
              <a:t>The U.S. gained 10% in population and gained 32% in the number of nonprofits.</a:t>
            </a:r>
          </a:p>
          <a:p>
            <a:pPr lvl="1"/>
            <a:endParaRPr lang="en-US" sz="3200" dirty="0">
              <a:solidFill>
                <a:schemeClr val="bg1"/>
              </a:solidFill>
            </a:endParaRPr>
          </a:p>
          <a:p>
            <a:pPr lvl="1"/>
            <a:r>
              <a:rPr lang="en-US" sz="3200" dirty="0">
                <a:solidFill>
                  <a:schemeClr val="bg1"/>
                </a:solidFill>
              </a:rPr>
              <a:t>- The most rural counties experienced a loss of 1% in population, yet the number of nonprofits increased 15%.</a:t>
            </a:r>
          </a:p>
          <a:p>
            <a:endParaRPr lang="en-US" sz="3200" dirty="0">
              <a:solidFill>
                <a:schemeClr val="bg1"/>
              </a:solidFill>
            </a:endParaRPr>
          </a:p>
          <a:p>
            <a:r>
              <a:rPr lang="en-US" sz="3200" dirty="0">
                <a:solidFill>
                  <a:schemeClr val="bg1"/>
                </a:solidFill>
              </a:rPr>
              <a:t>This growth can be both good and bad news for rural places.</a:t>
            </a:r>
          </a:p>
          <a:p>
            <a:pPr marL="0"/>
            <a:endParaRPr lang="en-US" sz="3200" dirty="0"/>
          </a:p>
        </p:txBody>
      </p:sp>
    </p:spTree>
    <p:extLst>
      <p:ext uri="{BB962C8B-B14F-4D97-AF65-F5344CB8AC3E}">
        <p14:creationId xmlns:p14="http://schemas.microsoft.com/office/powerpoint/2010/main" val="4126468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79400" y="139700"/>
            <a:ext cx="861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rgbClr val="8C1919"/>
                </a:solidFill>
                <a:latin typeface="+mj-lt"/>
                <a:ea typeface="+mj-ea"/>
                <a:cs typeface="+mj-cs"/>
              </a:defRPr>
            </a:lvl1pPr>
            <a:lvl2pPr algn="l" rtl="0" eaLnBrk="0" fontAlgn="base" hangingPunct="0">
              <a:spcBef>
                <a:spcPct val="0"/>
              </a:spcBef>
              <a:spcAft>
                <a:spcPct val="0"/>
              </a:spcAft>
              <a:defRPr sz="4400">
                <a:solidFill>
                  <a:srgbClr val="8C1919"/>
                </a:solidFill>
                <a:latin typeface="Arial" charset="0"/>
                <a:ea typeface="ＭＳ Ｐゴシック" pitchFamily="34" charset="-128"/>
              </a:defRPr>
            </a:lvl2pPr>
            <a:lvl3pPr algn="l" rtl="0" eaLnBrk="0" fontAlgn="base" hangingPunct="0">
              <a:spcBef>
                <a:spcPct val="0"/>
              </a:spcBef>
              <a:spcAft>
                <a:spcPct val="0"/>
              </a:spcAft>
              <a:defRPr sz="4400">
                <a:solidFill>
                  <a:srgbClr val="8C1919"/>
                </a:solidFill>
                <a:latin typeface="Arial" charset="0"/>
                <a:ea typeface="ＭＳ Ｐゴシック" pitchFamily="34" charset="-128"/>
              </a:defRPr>
            </a:lvl3pPr>
            <a:lvl4pPr algn="l" rtl="0" eaLnBrk="0" fontAlgn="base" hangingPunct="0">
              <a:spcBef>
                <a:spcPct val="0"/>
              </a:spcBef>
              <a:spcAft>
                <a:spcPct val="0"/>
              </a:spcAft>
              <a:defRPr sz="4400">
                <a:solidFill>
                  <a:srgbClr val="8C1919"/>
                </a:solidFill>
                <a:latin typeface="Arial" charset="0"/>
                <a:ea typeface="ＭＳ Ｐゴシック" pitchFamily="34" charset="-128"/>
              </a:defRPr>
            </a:lvl4pPr>
            <a:lvl5pPr algn="l" rtl="0" eaLnBrk="0" fontAlgn="base" hangingPunct="0">
              <a:spcBef>
                <a:spcPct val="0"/>
              </a:spcBef>
              <a:spcAft>
                <a:spcPct val="0"/>
              </a:spcAft>
              <a:defRPr sz="4400">
                <a:solidFill>
                  <a:srgbClr val="8C1919"/>
                </a:solidFill>
                <a:latin typeface="Arial" charset="0"/>
                <a:ea typeface="ＭＳ Ｐゴシック" pitchFamily="34" charset="-128"/>
              </a:defRPr>
            </a:lvl5pPr>
            <a:lvl6pPr marL="457200" algn="l" rtl="0" eaLnBrk="0" fontAlgn="base" hangingPunct="0">
              <a:spcBef>
                <a:spcPct val="0"/>
              </a:spcBef>
              <a:spcAft>
                <a:spcPct val="0"/>
              </a:spcAft>
              <a:defRPr sz="4400">
                <a:solidFill>
                  <a:srgbClr val="8C1919"/>
                </a:solidFill>
                <a:latin typeface="Arial" charset="0"/>
                <a:ea typeface="ＭＳ Ｐゴシック" pitchFamily="34" charset="-128"/>
              </a:defRPr>
            </a:lvl6pPr>
            <a:lvl7pPr marL="914400" algn="l" rtl="0" eaLnBrk="0" fontAlgn="base" hangingPunct="0">
              <a:spcBef>
                <a:spcPct val="0"/>
              </a:spcBef>
              <a:spcAft>
                <a:spcPct val="0"/>
              </a:spcAft>
              <a:defRPr sz="4400">
                <a:solidFill>
                  <a:srgbClr val="8C1919"/>
                </a:solidFill>
                <a:latin typeface="Arial" charset="0"/>
                <a:ea typeface="ＭＳ Ｐゴシック" pitchFamily="34" charset="-128"/>
              </a:defRPr>
            </a:lvl7pPr>
            <a:lvl8pPr marL="1371600" algn="l" rtl="0" eaLnBrk="0" fontAlgn="base" hangingPunct="0">
              <a:spcBef>
                <a:spcPct val="0"/>
              </a:spcBef>
              <a:spcAft>
                <a:spcPct val="0"/>
              </a:spcAft>
              <a:defRPr sz="4400">
                <a:solidFill>
                  <a:srgbClr val="8C1919"/>
                </a:solidFill>
                <a:latin typeface="Arial" charset="0"/>
                <a:ea typeface="ＭＳ Ｐゴシック" pitchFamily="34" charset="-128"/>
              </a:defRPr>
            </a:lvl8pPr>
            <a:lvl9pPr marL="1828800" algn="l" rtl="0" eaLnBrk="0" fontAlgn="base" hangingPunct="0">
              <a:spcBef>
                <a:spcPct val="0"/>
              </a:spcBef>
              <a:spcAft>
                <a:spcPct val="0"/>
              </a:spcAft>
              <a:defRPr sz="4400">
                <a:solidFill>
                  <a:srgbClr val="8C1919"/>
                </a:solidFill>
                <a:latin typeface="Arial" charset="0"/>
                <a:ea typeface="ＭＳ Ｐゴシック" pitchFamily="34" charset="-128"/>
              </a:defRPr>
            </a:lvl9pPr>
          </a:lstStyle>
          <a:p>
            <a:pPr algn="ctr">
              <a:defRPr/>
            </a:pPr>
            <a:r>
              <a:rPr lang="en-US" sz="3000" kern="0" dirty="0"/>
              <a:t>Nonprofit Change: 2000-2010</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341" y="838200"/>
            <a:ext cx="8942717"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164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48400"/>
            <a:ext cx="5210978" cy="523220"/>
          </a:xfrm>
          <a:prstGeom prst="rect">
            <a:avLst/>
          </a:prstGeom>
          <a:no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There are also gains and losses between these time periods, losses (or gains) don’t mean just losses (or gains).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475" y="0"/>
            <a:ext cx="685045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585658" y="4572000"/>
            <a:ext cx="5816088" cy="1444877"/>
          </a:xfrm>
          <a:prstGeom prst="rect">
            <a:avLst/>
          </a:prstGeom>
        </p:spPr>
      </p:pic>
    </p:spTree>
    <p:extLst>
      <p:ext uri="{BB962C8B-B14F-4D97-AF65-F5344CB8AC3E}">
        <p14:creationId xmlns:p14="http://schemas.microsoft.com/office/powerpoint/2010/main" val="615267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2286000"/>
            <a:ext cx="8610600" cy="990600"/>
          </a:xfrm>
        </p:spPr>
        <p:txBody>
          <a:bodyPr/>
          <a:lstStyle/>
          <a:p>
            <a:pPr algn="ctr"/>
            <a:r>
              <a:rPr lang="en-US" dirty="0"/>
              <a:t>SUPPLY TRENDS</a:t>
            </a:r>
          </a:p>
        </p:txBody>
      </p:sp>
    </p:spTree>
    <p:extLst>
      <p:ext uri="{BB962C8B-B14F-4D97-AF65-F5344CB8AC3E}">
        <p14:creationId xmlns:p14="http://schemas.microsoft.com/office/powerpoint/2010/main" val="3328170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533400" y="1524000"/>
            <a:ext cx="8610600" cy="3886200"/>
          </a:xfrm>
        </p:spPr>
        <p:txBody>
          <a:bodyPr/>
          <a:lstStyle/>
          <a:p>
            <a:pPr eaLnBrk="1" hangingPunct="1">
              <a:buClr>
                <a:schemeClr val="bg1"/>
              </a:buClr>
            </a:pPr>
            <a:r>
              <a:rPr lang="en-US" dirty="0"/>
              <a:t>Diversification of rural life socially, too</a:t>
            </a:r>
          </a:p>
          <a:p>
            <a:pPr eaLnBrk="1" hangingPunct="1">
              <a:buClr>
                <a:schemeClr val="bg1"/>
              </a:buClr>
            </a:pPr>
            <a:endParaRPr lang="en-US" dirty="0"/>
          </a:p>
          <a:p>
            <a:pPr eaLnBrk="1" hangingPunct="1">
              <a:buClr>
                <a:schemeClr val="bg1"/>
              </a:buClr>
            </a:pPr>
            <a:r>
              <a:rPr lang="en-US" dirty="0"/>
              <a:t>Reflect the social interests at any given time</a:t>
            </a:r>
          </a:p>
          <a:p>
            <a:pPr eaLnBrk="1" hangingPunct="1">
              <a:buClr>
                <a:schemeClr val="bg1"/>
              </a:buClr>
            </a:pPr>
            <a:endParaRPr lang="en-US" dirty="0"/>
          </a:p>
          <a:p>
            <a:pPr eaLnBrk="1" hangingPunct="1">
              <a:buClr>
                <a:schemeClr val="bg1"/>
              </a:buClr>
            </a:pPr>
            <a:r>
              <a:rPr lang="en-US" dirty="0"/>
              <a:t>Today is not 25 (or 50, or 100) years ago!</a:t>
            </a:r>
          </a:p>
          <a:p>
            <a:pPr eaLnBrk="1" hangingPunct="1">
              <a:buClr>
                <a:schemeClr val="bg1"/>
              </a:buClr>
            </a:pPr>
            <a:endParaRPr lang="en-US" dirty="0"/>
          </a:p>
          <a:p>
            <a:pPr eaLnBrk="1" hangingPunct="1">
              <a:buClr>
                <a:schemeClr val="bg1"/>
              </a:buClr>
            </a:pPr>
            <a:r>
              <a:rPr lang="en-US" dirty="0"/>
              <a:t>The people today seem unable to “connect” with the existing social infrastructure</a:t>
            </a:r>
          </a:p>
          <a:p>
            <a:pPr eaLnBrk="1" hangingPunct="1">
              <a:buFontTx/>
              <a:buNone/>
            </a:pPr>
            <a:endParaRPr lang="en-US" dirty="0"/>
          </a:p>
        </p:txBody>
      </p:sp>
      <p:sp>
        <p:nvSpPr>
          <p:cNvPr id="2" name="TextBox 1"/>
          <p:cNvSpPr txBox="1"/>
          <p:nvPr/>
        </p:nvSpPr>
        <p:spPr>
          <a:xfrm>
            <a:off x="1929161" y="390292"/>
            <a:ext cx="5256567" cy="707886"/>
          </a:xfrm>
          <a:prstGeom prst="rect">
            <a:avLst/>
          </a:prstGeom>
          <a:noFill/>
        </p:spPr>
        <p:txBody>
          <a:bodyPr wrap="none" rtlCol="0">
            <a:spAutoFit/>
          </a:bodyPr>
          <a:lstStyle/>
          <a:p>
            <a:pPr marL="0"/>
            <a:r>
              <a:rPr lang="en-US" sz="4000" b="1" dirty="0">
                <a:solidFill>
                  <a:schemeClr val="bg1"/>
                </a:solidFill>
              </a:rPr>
              <a:t>Social Organizations</a:t>
            </a:r>
          </a:p>
        </p:txBody>
      </p:sp>
    </p:spTree>
    <p:extLst>
      <p:ext uri="{BB962C8B-B14F-4D97-AF65-F5344CB8AC3E}">
        <p14:creationId xmlns:p14="http://schemas.microsoft.com/office/powerpoint/2010/main" val="1950788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58109"/>
            <a:ext cx="8610600" cy="990600"/>
          </a:xfrm>
        </p:spPr>
        <p:txBody>
          <a:bodyPr/>
          <a:lstStyle/>
          <a:p>
            <a:pPr algn="ctr"/>
            <a:r>
              <a:rPr lang="en-US" dirty="0"/>
              <a:t>The narrative</a:t>
            </a:r>
          </a:p>
        </p:txBody>
      </p:sp>
      <p:sp>
        <p:nvSpPr>
          <p:cNvPr id="8197" name="Rectangle 5"/>
          <p:cNvSpPr>
            <a:spLocks noChangeArrowheads="1"/>
          </p:cNvSpPr>
          <p:nvPr/>
        </p:nvSpPr>
        <p:spPr bwMode="auto">
          <a:xfrm>
            <a:off x="304800" y="2342707"/>
            <a:ext cx="8610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4000" dirty="0">
              <a:solidFill>
                <a:srgbClr val="000000"/>
              </a:solidFill>
            </a:endParaRPr>
          </a:p>
        </p:txBody>
      </p:sp>
      <p:sp>
        <p:nvSpPr>
          <p:cNvPr id="2" name="TextBox 1"/>
          <p:cNvSpPr txBox="1"/>
          <p:nvPr/>
        </p:nvSpPr>
        <p:spPr>
          <a:xfrm>
            <a:off x="1142577" y="937260"/>
            <a:ext cx="7468023" cy="5324535"/>
          </a:xfrm>
          <a:prstGeom prst="rect">
            <a:avLst/>
          </a:prstGeom>
          <a:noFill/>
        </p:spPr>
        <p:txBody>
          <a:bodyPr wrap="square" rtlCol="0">
            <a:spAutoFit/>
          </a:bodyPr>
          <a:lstStyle/>
          <a:p>
            <a:pPr marL="342900" indent="-342900">
              <a:buFont typeface="Arial" panose="020B0604020202020204" pitchFamily="34" charset="0"/>
              <a:buChar char="•"/>
            </a:pPr>
            <a:r>
              <a:rPr lang="en-US" sz="3400" dirty="0">
                <a:solidFill>
                  <a:srgbClr val="000000"/>
                </a:solidFill>
              </a:rPr>
              <a:t>There’s a brain drain</a:t>
            </a:r>
          </a:p>
          <a:p>
            <a:pPr marL="342900" indent="-342900">
              <a:buFont typeface="Arial" panose="020B0604020202020204" pitchFamily="34" charset="0"/>
              <a:buChar char="•"/>
            </a:pPr>
            <a:r>
              <a:rPr lang="en-US" sz="3400" dirty="0">
                <a:solidFill>
                  <a:srgbClr val="000000"/>
                </a:solidFill>
              </a:rPr>
              <a:t>We live in the middle of nowhere</a:t>
            </a:r>
          </a:p>
          <a:p>
            <a:pPr marL="342900" indent="-342900">
              <a:buFont typeface="Arial" panose="020B0604020202020204" pitchFamily="34" charset="0"/>
              <a:buChar char="•"/>
            </a:pPr>
            <a:r>
              <a:rPr lang="en-US" sz="3400" dirty="0">
                <a:solidFill>
                  <a:srgbClr val="000000"/>
                </a:solidFill>
              </a:rPr>
              <a:t>We are a sleepy town</a:t>
            </a:r>
          </a:p>
          <a:p>
            <a:pPr marL="342900" indent="-342900">
              <a:buFont typeface="Arial" panose="020B0604020202020204" pitchFamily="34" charset="0"/>
              <a:buChar char="•"/>
            </a:pPr>
            <a:r>
              <a:rPr lang="en-US" sz="3400" dirty="0">
                <a:solidFill>
                  <a:srgbClr val="000000"/>
                </a:solidFill>
              </a:rPr>
              <a:t>Everyone knows one another</a:t>
            </a:r>
          </a:p>
          <a:p>
            <a:pPr marL="342900" indent="-342900">
              <a:buFont typeface="Arial" panose="020B0604020202020204" pitchFamily="34" charset="0"/>
              <a:buChar char="•"/>
            </a:pPr>
            <a:r>
              <a:rPr lang="en-US" sz="3400" dirty="0">
                <a:solidFill>
                  <a:srgbClr val="000000"/>
                </a:solidFill>
              </a:rPr>
              <a:t>Nobody lock their doors</a:t>
            </a:r>
          </a:p>
          <a:p>
            <a:pPr marL="342900" indent="-342900">
              <a:buFont typeface="Arial" panose="020B0604020202020204" pitchFamily="34" charset="0"/>
              <a:buChar char="•"/>
            </a:pPr>
            <a:endParaRPr lang="en-US" sz="3400" dirty="0">
              <a:solidFill>
                <a:srgbClr val="000000"/>
              </a:solidFill>
            </a:endParaRPr>
          </a:p>
          <a:p>
            <a:pPr marL="342900" indent="-342900">
              <a:buFont typeface="Arial" panose="020B0604020202020204" pitchFamily="34" charset="0"/>
              <a:buChar char="•"/>
            </a:pPr>
            <a:r>
              <a:rPr lang="en-US" sz="3400" dirty="0">
                <a:solidFill>
                  <a:srgbClr val="000000"/>
                </a:solidFill>
              </a:rPr>
              <a:t>What we had</a:t>
            </a:r>
          </a:p>
          <a:p>
            <a:pPr marL="342900" indent="-342900">
              <a:buFont typeface="Arial" panose="020B0604020202020204" pitchFamily="34" charset="0"/>
              <a:buChar char="•"/>
            </a:pPr>
            <a:r>
              <a:rPr lang="en-US" sz="3400" dirty="0">
                <a:solidFill>
                  <a:srgbClr val="000000"/>
                </a:solidFill>
              </a:rPr>
              <a:t>What we don’t have</a:t>
            </a:r>
          </a:p>
          <a:p>
            <a:pPr marL="342900" indent="-342900">
              <a:buFont typeface="Arial" panose="020B0604020202020204" pitchFamily="34" charset="0"/>
              <a:buChar char="•"/>
            </a:pPr>
            <a:r>
              <a:rPr lang="en-US" sz="3400" dirty="0">
                <a:solidFill>
                  <a:srgbClr val="000000"/>
                </a:solidFill>
              </a:rPr>
              <a:t>What we wish we had</a:t>
            </a:r>
          </a:p>
          <a:p>
            <a:pPr marL="342900" indent="-342900">
              <a:buFont typeface="Arial" panose="020B0604020202020204" pitchFamily="34" charset="0"/>
              <a:buChar char="•"/>
            </a:pPr>
            <a:r>
              <a:rPr lang="en-US" sz="3400" dirty="0">
                <a:solidFill>
                  <a:srgbClr val="000000"/>
                </a:solidFill>
              </a:rPr>
              <a:t>What we could have had…</a:t>
            </a:r>
          </a:p>
        </p:txBody>
      </p:sp>
    </p:spTree>
    <p:extLst>
      <p:ext uri="{BB962C8B-B14F-4D97-AF65-F5344CB8AC3E}">
        <p14:creationId xmlns:p14="http://schemas.microsoft.com/office/powerpoint/2010/main" val="407483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28600" y="152400"/>
            <a:ext cx="8610600" cy="990600"/>
          </a:xfrm>
        </p:spPr>
        <p:txBody>
          <a:bodyPr/>
          <a:lstStyle/>
          <a:p>
            <a:pPr algn="ctr" eaLnBrk="1" hangingPunct="1"/>
            <a:r>
              <a:rPr lang="en-US" dirty="0"/>
              <a:t>All of this has happened before…</a:t>
            </a:r>
          </a:p>
        </p:txBody>
      </p:sp>
      <p:pic>
        <p:nvPicPr>
          <p:cNvPr id="2" name="Picture 1"/>
          <p:cNvPicPr>
            <a:picLocks noChangeAspect="1"/>
          </p:cNvPicPr>
          <p:nvPr/>
        </p:nvPicPr>
        <p:blipFill>
          <a:blip r:embed="rId2"/>
          <a:stretch>
            <a:fillRect/>
          </a:stretch>
        </p:blipFill>
        <p:spPr>
          <a:xfrm>
            <a:off x="0" y="1432033"/>
            <a:ext cx="3048000" cy="3417115"/>
          </a:xfrm>
          <a:prstGeom prst="rect">
            <a:avLst/>
          </a:prstGeom>
        </p:spPr>
      </p:pic>
      <p:pic>
        <p:nvPicPr>
          <p:cNvPr id="3" name="Picture 2"/>
          <p:cNvPicPr>
            <a:picLocks noChangeAspect="1"/>
          </p:cNvPicPr>
          <p:nvPr/>
        </p:nvPicPr>
        <p:blipFill>
          <a:blip r:embed="rId3"/>
          <a:stretch>
            <a:fillRect/>
          </a:stretch>
        </p:blipFill>
        <p:spPr>
          <a:xfrm>
            <a:off x="3162300" y="1363648"/>
            <a:ext cx="2743200" cy="3533242"/>
          </a:xfrm>
          <a:prstGeom prst="rect">
            <a:avLst/>
          </a:prstGeom>
        </p:spPr>
      </p:pic>
      <p:sp>
        <p:nvSpPr>
          <p:cNvPr id="8" name="TextBox 7"/>
          <p:cNvSpPr txBox="1"/>
          <p:nvPr/>
        </p:nvSpPr>
        <p:spPr>
          <a:xfrm>
            <a:off x="3984224" y="5282734"/>
            <a:ext cx="870751" cy="461665"/>
          </a:xfrm>
          <a:prstGeom prst="rect">
            <a:avLst/>
          </a:prstGeom>
          <a:noFill/>
        </p:spPr>
        <p:txBody>
          <a:bodyPr wrap="none" rtlCol="0">
            <a:spAutoFit/>
          </a:bodyPr>
          <a:lstStyle/>
          <a:p>
            <a:r>
              <a:rPr lang="en-US" dirty="0"/>
              <a:t>1976</a:t>
            </a:r>
          </a:p>
        </p:txBody>
      </p:sp>
      <p:sp>
        <p:nvSpPr>
          <p:cNvPr id="9" name="TextBox 8"/>
          <p:cNvSpPr txBox="1"/>
          <p:nvPr/>
        </p:nvSpPr>
        <p:spPr>
          <a:xfrm>
            <a:off x="932498" y="5278135"/>
            <a:ext cx="870751" cy="461665"/>
          </a:xfrm>
          <a:prstGeom prst="rect">
            <a:avLst/>
          </a:prstGeom>
          <a:noFill/>
        </p:spPr>
        <p:txBody>
          <a:bodyPr wrap="none" rtlCol="0">
            <a:spAutoFit/>
          </a:bodyPr>
          <a:lstStyle/>
          <a:p>
            <a:r>
              <a:rPr lang="en-US" dirty="0"/>
              <a:t>1968</a:t>
            </a:r>
          </a:p>
        </p:txBody>
      </p:sp>
      <p:pic>
        <p:nvPicPr>
          <p:cNvPr id="12" name="Picture 11"/>
          <p:cNvPicPr>
            <a:picLocks noChangeAspect="1"/>
          </p:cNvPicPr>
          <p:nvPr/>
        </p:nvPicPr>
        <p:blipFill>
          <a:blip r:embed="rId4"/>
          <a:stretch>
            <a:fillRect/>
          </a:stretch>
        </p:blipFill>
        <p:spPr>
          <a:xfrm>
            <a:off x="5978709" y="1143000"/>
            <a:ext cx="2965585" cy="3921987"/>
          </a:xfrm>
          <a:prstGeom prst="rect">
            <a:avLst/>
          </a:prstGeom>
        </p:spPr>
      </p:pic>
      <p:sp>
        <p:nvSpPr>
          <p:cNvPr id="13" name="TextBox 12"/>
          <p:cNvSpPr txBox="1"/>
          <p:nvPr/>
        </p:nvSpPr>
        <p:spPr>
          <a:xfrm>
            <a:off x="7184529" y="5282735"/>
            <a:ext cx="870751" cy="461665"/>
          </a:xfrm>
          <a:prstGeom prst="rect">
            <a:avLst/>
          </a:prstGeom>
          <a:noFill/>
        </p:spPr>
        <p:txBody>
          <a:bodyPr wrap="none" rtlCol="0">
            <a:spAutoFit/>
          </a:bodyPr>
          <a:lstStyle/>
          <a:p>
            <a:r>
              <a:rPr lang="en-US" dirty="0"/>
              <a:t>1990</a:t>
            </a:r>
          </a:p>
        </p:txBody>
      </p:sp>
    </p:spTree>
    <p:extLst>
      <p:ext uri="{BB962C8B-B14F-4D97-AF65-F5344CB8AC3E}">
        <p14:creationId xmlns:p14="http://schemas.microsoft.com/office/powerpoint/2010/main" val="715358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28600" y="152400"/>
            <a:ext cx="8610600" cy="990600"/>
          </a:xfrm>
        </p:spPr>
        <p:txBody>
          <a:bodyPr/>
          <a:lstStyle/>
          <a:p>
            <a:pPr algn="ctr" eaLnBrk="1" hangingPunct="1"/>
            <a:r>
              <a:rPr lang="en-US" dirty="0"/>
              <a:t>and it will happen again…</a:t>
            </a:r>
          </a:p>
        </p:txBody>
      </p:sp>
      <p:pic>
        <p:nvPicPr>
          <p:cNvPr id="8" name="Picture 7"/>
          <p:cNvPicPr>
            <a:picLocks noChangeAspect="1"/>
          </p:cNvPicPr>
          <p:nvPr/>
        </p:nvPicPr>
        <p:blipFill>
          <a:blip r:embed="rId2"/>
          <a:stretch>
            <a:fillRect/>
          </a:stretch>
        </p:blipFill>
        <p:spPr>
          <a:xfrm>
            <a:off x="3124200" y="1295400"/>
            <a:ext cx="2943330" cy="3921987"/>
          </a:xfrm>
          <a:prstGeom prst="rect">
            <a:avLst/>
          </a:prstGeom>
        </p:spPr>
      </p:pic>
      <p:sp>
        <p:nvSpPr>
          <p:cNvPr id="9" name="TextBox 8"/>
          <p:cNvSpPr txBox="1"/>
          <p:nvPr/>
        </p:nvSpPr>
        <p:spPr>
          <a:xfrm>
            <a:off x="4098524" y="5544098"/>
            <a:ext cx="870751" cy="461665"/>
          </a:xfrm>
          <a:prstGeom prst="rect">
            <a:avLst/>
          </a:prstGeom>
          <a:noFill/>
        </p:spPr>
        <p:txBody>
          <a:bodyPr wrap="none" rtlCol="0">
            <a:spAutoFit/>
          </a:bodyPr>
          <a:lstStyle/>
          <a:p>
            <a:r>
              <a:rPr lang="en-US" dirty="0"/>
              <a:t>2007</a:t>
            </a:r>
          </a:p>
        </p:txBody>
      </p:sp>
      <p:pic>
        <p:nvPicPr>
          <p:cNvPr id="6" name="Picture 5"/>
          <p:cNvPicPr>
            <a:picLocks noChangeAspect="1"/>
          </p:cNvPicPr>
          <p:nvPr/>
        </p:nvPicPr>
        <p:blipFill>
          <a:blip r:embed="rId3"/>
          <a:stretch>
            <a:fillRect/>
          </a:stretch>
        </p:blipFill>
        <p:spPr>
          <a:xfrm>
            <a:off x="6223275" y="1295400"/>
            <a:ext cx="2920725" cy="3877263"/>
          </a:xfrm>
          <a:prstGeom prst="rect">
            <a:avLst/>
          </a:prstGeom>
        </p:spPr>
      </p:pic>
      <p:sp>
        <p:nvSpPr>
          <p:cNvPr id="11" name="TextBox 10"/>
          <p:cNvSpPr txBox="1"/>
          <p:nvPr/>
        </p:nvSpPr>
        <p:spPr>
          <a:xfrm>
            <a:off x="7248261" y="5544098"/>
            <a:ext cx="870751" cy="461665"/>
          </a:xfrm>
          <a:prstGeom prst="rect">
            <a:avLst/>
          </a:prstGeom>
          <a:noFill/>
        </p:spPr>
        <p:txBody>
          <a:bodyPr wrap="none" rtlCol="0">
            <a:spAutoFit/>
          </a:bodyPr>
          <a:lstStyle/>
          <a:p>
            <a:r>
              <a:rPr lang="en-US" dirty="0"/>
              <a:t>2013</a:t>
            </a:r>
          </a:p>
        </p:txBody>
      </p:sp>
      <p:pic>
        <p:nvPicPr>
          <p:cNvPr id="10" name="Picture 9"/>
          <p:cNvPicPr>
            <a:picLocks noChangeAspect="1"/>
          </p:cNvPicPr>
          <p:nvPr/>
        </p:nvPicPr>
        <p:blipFill>
          <a:blip r:embed="rId4"/>
          <a:stretch>
            <a:fillRect/>
          </a:stretch>
        </p:blipFill>
        <p:spPr>
          <a:xfrm>
            <a:off x="0" y="1482233"/>
            <a:ext cx="2913711" cy="3661583"/>
          </a:xfrm>
          <a:prstGeom prst="rect">
            <a:avLst/>
          </a:prstGeom>
        </p:spPr>
      </p:pic>
      <p:sp>
        <p:nvSpPr>
          <p:cNvPr id="15" name="TextBox 14"/>
          <p:cNvSpPr txBox="1"/>
          <p:nvPr/>
        </p:nvSpPr>
        <p:spPr>
          <a:xfrm>
            <a:off x="1113956" y="5341103"/>
            <a:ext cx="870751" cy="461665"/>
          </a:xfrm>
          <a:prstGeom prst="rect">
            <a:avLst/>
          </a:prstGeom>
          <a:noFill/>
        </p:spPr>
        <p:txBody>
          <a:bodyPr wrap="none" rtlCol="0">
            <a:spAutoFit/>
          </a:bodyPr>
          <a:lstStyle/>
          <a:p>
            <a:r>
              <a:rPr lang="en-US" dirty="0"/>
              <a:t>1996</a:t>
            </a:r>
          </a:p>
        </p:txBody>
      </p:sp>
    </p:spTree>
    <p:extLst>
      <p:ext uri="{BB962C8B-B14F-4D97-AF65-F5344CB8AC3E}">
        <p14:creationId xmlns:p14="http://schemas.microsoft.com/office/powerpoint/2010/main" val="2332620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533400" y="381000"/>
            <a:ext cx="8305800" cy="1143000"/>
          </a:xfrm>
        </p:spPr>
        <p:txBody>
          <a:bodyPr/>
          <a:lstStyle/>
          <a:p>
            <a:pPr algn="ctr" eaLnBrk="1" hangingPunct="1"/>
            <a:r>
              <a:rPr lang="en-US" sz="4000" dirty="0"/>
              <a:t>Changing Types of Involvement - The Social Organization (historical) </a:t>
            </a:r>
          </a:p>
        </p:txBody>
      </p:sp>
      <p:sp>
        <p:nvSpPr>
          <p:cNvPr id="15363" name="Rectangle 3"/>
          <p:cNvSpPr>
            <a:spLocks noGrp="1" noChangeArrowheads="1"/>
          </p:cNvSpPr>
          <p:nvPr>
            <p:ph type="body" idx="4294967295"/>
          </p:nvPr>
        </p:nvSpPr>
        <p:spPr>
          <a:xfrm>
            <a:off x="-609600" y="2636837"/>
            <a:ext cx="8458200" cy="3124200"/>
          </a:xfrm>
        </p:spPr>
        <p:txBody>
          <a:bodyPr/>
          <a:lstStyle/>
          <a:p>
            <a:pPr lvl="1" eaLnBrk="1" hangingPunct="1">
              <a:lnSpc>
                <a:spcPct val="80000"/>
              </a:lnSpc>
              <a:buFontTx/>
              <a:buNone/>
            </a:pPr>
            <a:endParaRPr lang="en-US" sz="3200" dirty="0"/>
          </a:p>
          <a:p>
            <a:pPr lvl="2" eaLnBrk="1" hangingPunct="1">
              <a:lnSpc>
                <a:spcPct val="80000"/>
              </a:lnSpc>
              <a:buClr>
                <a:schemeClr val="bg1"/>
              </a:buClr>
            </a:pPr>
            <a:r>
              <a:rPr lang="en-US" sz="3200" dirty="0"/>
              <a:t>  Place-based</a:t>
            </a:r>
          </a:p>
          <a:p>
            <a:pPr lvl="2" eaLnBrk="1" hangingPunct="1">
              <a:lnSpc>
                <a:spcPct val="80000"/>
              </a:lnSpc>
              <a:buClr>
                <a:schemeClr val="bg1"/>
              </a:buClr>
            </a:pPr>
            <a:endParaRPr lang="en-US" sz="800" dirty="0"/>
          </a:p>
          <a:p>
            <a:pPr lvl="2" eaLnBrk="1" hangingPunct="1">
              <a:lnSpc>
                <a:spcPct val="80000"/>
              </a:lnSpc>
              <a:buClr>
                <a:schemeClr val="bg1"/>
              </a:buClr>
            </a:pPr>
            <a:r>
              <a:rPr lang="en-US" sz="3200" dirty="0"/>
              <a:t>  Broadly focused</a:t>
            </a:r>
          </a:p>
          <a:p>
            <a:pPr lvl="2" eaLnBrk="1" hangingPunct="1">
              <a:lnSpc>
                <a:spcPct val="80000"/>
              </a:lnSpc>
              <a:buClr>
                <a:schemeClr val="bg1"/>
              </a:buClr>
            </a:pPr>
            <a:endParaRPr lang="en-US" sz="800" dirty="0"/>
          </a:p>
          <a:p>
            <a:pPr lvl="2" eaLnBrk="1" hangingPunct="1">
              <a:lnSpc>
                <a:spcPct val="80000"/>
              </a:lnSpc>
              <a:buClr>
                <a:schemeClr val="bg1"/>
              </a:buClr>
            </a:pPr>
            <a:r>
              <a:rPr lang="en-US" sz="3200" dirty="0"/>
              <a:t>  Word of mouth</a:t>
            </a:r>
          </a:p>
          <a:p>
            <a:pPr lvl="2" eaLnBrk="1" hangingPunct="1">
              <a:lnSpc>
                <a:spcPct val="80000"/>
              </a:lnSpc>
            </a:pPr>
            <a:endParaRPr lang="en-US" sz="800" dirty="0"/>
          </a:p>
          <a:p>
            <a:pPr eaLnBrk="1" hangingPunct="1">
              <a:lnSpc>
                <a:spcPct val="80000"/>
              </a:lnSpc>
            </a:pPr>
            <a:endParaRPr lang="en-US" sz="2800" dirty="0"/>
          </a:p>
        </p:txBody>
      </p:sp>
      <p:pic>
        <p:nvPicPr>
          <p:cNvPr id="1536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38613" y="2339182"/>
            <a:ext cx="4470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7"/>
          <p:cNvSpPr txBox="1">
            <a:spLocks noChangeArrowheads="1"/>
          </p:cNvSpPr>
          <p:nvPr/>
        </p:nvSpPr>
        <p:spPr bwMode="auto">
          <a:xfrm>
            <a:off x="4572000" y="5638800"/>
            <a:ext cx="4037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1000"/>
              <a:t>Green &amp; Haines. 2007.  </a:t>
            </a:r>
            <a:r>
              <a:rPr lang="en-US" sz="1000" i="1"/>
              <a:t>Asset Building and Community Development</a:t>
            </a:r>
            <a:endParaRPr lang="en-US" sz="1000"/>
          </a:p>
        </p:txBody>
      </p:sp>
    </p:spTree>
    <p:extLst>
      <p:ext uri="{BB962C8B-B14F-4D97-AF65-F5344CB8AC3E}">
        <p14:creationId xmlns:p14="http://schemas.microsoft.com/office/powerpoint/2010/main" val="1765246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392151" y="111512"/>
            <a:ext cx="8305800" cy="1143000"/>
          </a:xfrm>
        </p:spPr>
        <p:txBody>
          <a:bodyPr/>
          <a:lstStyle/>
          <a:p>
            <a:pPr algn="ctr" eaLnBrk="1" hangingPunct="1"/>
            <a:r>
              <a:rPr lang="en-US" sz="4000" dirty="0"/>
              <a:t>Changing Types of Involvement - The Social Organization (present)</a:t>
            </a:r>
          </a:p>
        </p:txBody>
      </p:sp>
      <p:sp>
        <p:nvSpPr>
          <p:cNvPr id="16387" name="Rectangle 3"/>
          <p:cNvSpPr>
            <a:spLocks noGrp="1" noChangeArrowheads="1"/>
          </p:cNvSpPr>
          <p:nvPr>
            <p:ph type="body" idx="4294967295"/>
          </p:nvPr>
        </p:nvSpPr>
        <p:spPr>
          <a:xfrm>
            <a:off x="457200" y="1594624"/>
            <a:ext cx="8382000" cy="4191000"/>
          </a:xfrm>
        </p:spPr>
        <p:txBody>
          <a:bodyPr/>
          <a:lstStyle/>
          <a:p>
            <a:pPr lvl="1" eaLnBrk="1" hangingPunct="1">
              <a:lnSpc>
                <a:spcPct val="80000"/>
              </a:lnSpc>
              <a:buFontTx/>
              <a:buNone/>
            </a:pPr>
            <a:endParaRPr lang="en-US" sz="2000" dirty="0"/>
          </a:p>
          <a:p>
            <a:pPr marL="520700" lvl="2" indent="-225425" eaLnBrk="1" hangingPunct="1">
              <a:lnSpc>
                <a:spcPct val="80000"/>
              </a:lnSpc>
              <a:buClr>
                <a:schemeClr val="bg1"/>
              </a:buClr>
            </a:pPr>
            <a:r>
              <a:rPr lang="en-US" sz="3200" dirty="0"/>
              <a:t> Cover wide geographic area</a:t>
            </a:r>
          </a:p>
          <a:p>
            <a:pPr marL="520700" lvl="2" indent="-225425" eaLnBrk="1" hangingPunct="1">
              <a:lnSpc>
                <a:spcPct val="80000"/>
              </a:lnSpc>
              <a:buClr>
                <a:schemeClr val="bg1"/>
              </a:buClr>
            </a:pPr>
            <a:endParaRPr lang="en-US" sz="800" dirty="0"/>
          </a:p>
          <a:p>
            <a:pPr marL="520700" lvl="2" indent="-225425" eaLnBrk="1" hangingPunct="1">
              <a:lnSpc>
                <a:spcPct val="80000"/>
              </a:lnSpc>
              <a:buClr>
                <a:schemeClr val="bg1"/>
              </a:buClr>
            </a:pPr>
            <a:r>
              <a:rPr lang="en-US" sz="3200" dirty="0"/>
              <a:t> Narrowly focused goals/</a:t>
            </a:r>
          </a:p>
          <a:p>
            <a:pPr marL="520700" lvl="2" indent="-225425" eaLnBrk="1" hangingPunct="1">
              <a:lnSpc>
                <a:spcPct val="80000"/>
              </a:lnSpc>
              <a:buFontTx/>
              <a:buNone/>
            </a:pPr>
            <a:r>
              <a:rPr lang="en-US" sz="3200" dirty="0"/>
              <a:t>	self-interest</a:t>
            </a:r>
          </a:p>
          <a:p>
            <a:pPr marL="520700" lvl="2" indent="-225425" eaLnBrk="1" hangingPunct="1">
              <a:lnSpc>
                <a:spcPct val="80000"/>
              </a:lnSpc>
            </a:pPr>
            <a:endParaRPr lang="en-US" sz="800" dirty="0"/>
          </a:p>
          <a:p>
            <a:pPr marL="520700" lvl="2" indent="-225425" eaLnBrk="1" hangingPunct="1">
              <a:lnSpc>
                <a:spcPct val="80000"/>
              </a:lnSpc>
              <a:buClr>
                <a:schemeClr val="bg1"/>
              </a:buClr>
            </a:pPr>
            <a:r>
              <a:rPr lang="en-US" sz="3200" dirty="0"/>
              <a:t> Diverse social interests</a:t>
            </a:r>
          </a:p>
          <a:p>
            <a:pPr marL="520700" lvl="2" indent="-225425" eaLnBrk="1" hangingPunct="1">
              <a:lnSpc>
                <a:spcPct val="80000"/>
              </a:lnSpc>
              <a:buClr>
                <a:schemeClr val="bg1"/>
              </a:buClr>
            </a:pPr>
            <a:endParaRPr lang="en-US" sz="800" dirty="0"/>
          </a:p>
          <a:p>
            <a:pPr marL="520700" lvl="2" indent="-225425" eaLnBrk="1" hangingPunct="1">
              <a:lnSpc>
                <a:spcPct val="80000"/>
              </a:lnSpc>
              <a:buClr>
                <a:schemeClr val="bg1"/>
              </a:buClr>
            </a:pPr>
            <a:r>
              <a:rPr lang="en-US" sz="3200" dirty="0"/>
              <a:t> Technological – social media</a:t>
            </a:r>
          </a:p>
          <a:p>
            <a:pPr eaLnBrk="1" hangingPunct="1">
              <a:lnSpc>
                <a:spcPct val="80000"/>
              </a:lnSpc>
              <a:buFontTx/>
              <a:buNone/>
            </a:pPr>
            <a:endParaRPr lang="en-US" sz="2000" dirty="0"/>
          </a:p>
          <a:p>
            <a:pPr eaLnBrk="1" hangingPunct="1">
              <a:lnSpc>
                <a:spcPct val="80000"/>
              </a:lnSpc>
              <a:buFontTx/>
              <a:buNone/>
            </a:pPr>
            <a:r>
              <a:rPr lang="en-US" sz="2800" i="1" dirty="0"/>
              <a:t>The people today are challenged in “connecting” with the existing social infrastructure.</a:t>
            </a:r>
          </a:p>
          <a:p>
            <a:pPr eaLnBrk="1" hangingPunct="1">
              <a:lnSpc>
                <a:spcPct val="80000"/>
              </a:lnSpc>
            </a:pPr>
            <a:endParaRPr lang="en-US" sz="2800" dirty="0"/>
          </a:p>
        </p:txBody>
      </p:sp>
      <p:sp>
        <p:nvSpPr>
          <p:cNvPr id="16388" name="Text Box 7"/>
          <p:cNvSpPr txBox="1">
            <a:spLocks noChangeArrowheads="1"/>
          </p:cNvSpPr>
          <p:nvPr/>
        </p:nvSpPr>
        <p:spPr bwMode="auto">
          <a:xfrm>
            <a:off x="4953000" y="5791200"/>
            <a:ext cx="4037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1000"/>
              <a:t>Green &amp; Haines. 2007.  </a:t>
            </a:r>
            <a:r>
              <a:rPr lang="en-US" sz="1000" i="1"/>
              <a:t>Asset Building and Community Development</a:t>
            </a:r>
            <a:endParaRPr lang="en-US" sz="1000"/>
          </a:p>
        </p:txBody>
      </p:sp>
      <p:pic>
        <p:nvPicPr>
          <p:cNvPr id="1638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1828800"/>
            <a:ext cx="20574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3200" y="3200400"/>
            <a:ext cx="20574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47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9932" y="23693"/>
            <a:ext cx="8644134" cy="6874231"/>
          </a:xfrm>
          <a:prstGeom prst="rect">
            <a:avLst/>
          </a:prstGeom>
        </p:spPr>
      </p:pic>
    </p:spTree>
    <p:extLst>
      <p:ext uri="{BB962C8B-B14F-4D97-AF65-F5344CB8AC3E}">
        <p14:creationId xmlns:p14="http://schemas.microsoft.com/office/powerpoint/2010/main" val="2821424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2286000"/>
            <a:ext cx="8610600" cy="990600"/>
          </a:xfrm>
        </p:spPr>
        <p:txBody>
          <a:bodyPr/>
          <a:lstStyle/>
          <a:p>
            <a:pPr algn="ctr"/>
            <a:r>
              <a:rPr lang="en-US" dirty="0"/>
              <a:t>IMPLICATIONS</a:t>
            </a:r>
          </a:p>
        </p:txBody>
      </p:sp>
    </p:spTree>
    <p:extLst>
      <p:ext uri="{BB962C8B-B14F-4D97-AF65-F5344CB8AC3E}">
        <p14:creationId xmlns:p14="http://schemas.microsoft.com/office/powerpoint/2010/main" val="768515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12700"/>
            <a:ext cx="8610600" cy="990600"/>
          </a:xfrm>
        </p:spPr>
        <p:txBody>
          <a:bodyPr/>
          <a:lstStyle/>
          <a:p>
            <a:pPr algn="ctr"/>
            <a:r>
              <a:rPr lang="en-US" sz="3600" dirty="0"/>
              <a:t>Population Per Organizational Role</a:t>
            </a:r>
          </a:p>
        </p:txBody>
      </p:sp>
      <p:sp>
        <p:nvSpPr>
          <p:cNvPr id="23555" name="Rectangle 3"/>
          <p:cNvSpPr>
            <a:spLocks noGrp="1" noChangeArrowheads="1"/>
          </p:cNvSpPr>
          <p:nvPr>
            <p:ph idx="1"/>
          </p:nvPr>
        </p:nvSpPr>
        <p:spPr>
          <a:xfrm>
            <a:off x="228600" y="914400"/>
            <a:ext cx="8610600" cy="5059847"/>
          </a:xfrm>
        </p:spPr>
        <p:txBody>
          <a:bodyPr/>
          <a:lstStyle/>
          <a:p>
            <a:pPr lvl="1">
              <a:buFontTx/>
              <a:buNone/>
            </a:pPr>
            <a:endParaRPr lang="en-US" sz="2400" dirty="0"/>
          </a:p>
          <a:p>
            <a:pPr lvl="1">
              <a:buFontTx/>
              <a:buNone/>
            </a:pPr>
            <a:endParaRPr lang="en-US" sz="2400" dirty="0"/>
          </a:p>
          <a:p>
            <a:pPr lvl="1">
              <a:buFontTx/>
              <a:buNone/>
            </a:pPr>
            <a:r>
              <a:rPr lang="en-US" sz="3000" i="1" dirty="0"/>
              <a:t>Definition: Number of people each organization has available to them to locate a positional leader.</a:t>
            </a:r>
          </a:p>
          <a:p>
            <a:pPr lvl="1">
              <a:buFontTx/>
              <a:buNone/>
            </a:pPr>
            <a:endParaRPr lang="en-US" sz="3000" dirty="0"/>
          </a:p>
          <a:p>
            <a:pPr lvl="1">
              <a:buClr>
                <a:schemeClr val="bg1"/>
              </a:buClr>
              <a:buFontTx/>
              <a:buChar char="-"/>
            </a:pPr>
            <a:r>
              <a:rPr lang="en-US" sz="3000" dirty="0"/>
              <a:t>Yes, people serve on multiple boards.</a:t>
            </a:r>
          </a:p>
          <a:p>
            <a:pPr lvl="1">
              <a:buClr>
                <a:schemeClr val="bg1"/>
              </a:buClr>
              <a:buFontTx/>
              <a:buChar char="-"/>
            </a:pPr>
            <a:r>
              <a:rPr lang="en-US" sz="3000" dirty="0"/>
              <a:t>Assumption of 3 per board is conservative.</a:t>
            </a:r>
          </a:p>
          <a:p>
            <a:pPr lvl="1">
              <a:buClr>
                <a:schemeClr val="bg1"/>
              </a:buClr>
              <a:buFontTx/>
              <a:buChar char="-"/>
            </a:pPr>
            <a:r>
              <a:rPr lang="en-US" sz="3000" dirty="0"/>
              <a:t>Age 18+ includes many age groups that are less active.</a:t>
            </a:r>
          </a:p>
        </p:txBody>
      </p:sp>
    </p:spTree>
    <p:extLst>
      <p:ext uri="{BB962C8B-B14F-4D97-AF65-F5344CB8AC3E}">
        <p14:creationId xmlns:p14="http://schemas.microsoft.com/office/powerpoint/2010/main" val="2107258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60537"/>
            <a:ext cx="8915400" cy="762000"/>
          </a:xfrm>
        </p:spPr>
        <p:txBody>
          <a:bodyPr/>
          <a:lstStyle/>
          <a:p>
            <a:pPr algn="ctr"/>
            <a:r>
              <a:rPr lang="en-US" sz="3000" dirty="0"/>
              <a:t>Population per Organizational Role, 2010</a:t>
            </a:r>
          </a:p>
        </p:txBody>
      </p:sp>
      <p:pic>
        <p:nvPicPr>
          <p:cNvPr id="2" name="Picture 1"/>
          <p:cNvPicPr>
            <a:picLocks noChangeAspect="1"/>
          </p:cNvPicPr>
          <p:nvPr/>
        </p:nvPicPr>
        <p:blipFill>
          <a:blip r:embed="rId2"/>
          <a:stretch>
            <a:fillRect/>
          </a:stretch>
        </p:blipFill>
        <p:spPr>
          <a:xfrm>
            <a:off x="0" y="656947"/>
            <a:ext cx="9150394" cy="5943600"/>
          </a:xfrm>
          <a:prstGeom prst="rect">
            <a:avLst/>
          </a:prstGeom>
        </p:spPr>
      </p:pic>
    </p:spTree>
    <p:extLst>
      <p:ext uri="{BB962C8B-B14F-4D97-AF65-F5344CB8AC3E}">
        <p14:creationId xmlns:p14="http://schemas.microsoft.com/office/powerpoint/2010/main" val="1344331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44434" y="76200"/>
            <a:ext cx="8610600" cy="990600"/>
          </a:xfrm>
        </p:spPr>
        <p:txBody>
          <a:bodyPr/>
          <a:lstStyle/>
          <a:p>
            <a:pPr algn="ctr"/>
            <a:r>
              <a:rPr lang="en-US" dirty="0"/>
              <a:t>Opportunities for Engagement</a:t>
            </a:r>
          </a:p>
        </p:txBody>
      </p:sp>
      <p:sp>
        <p:nvSpPr>
          <p:cNvPr id="36867" name="Rectangle 3"/>
          <p:cNvSpPr>
            <a:spLocks noGrp="1" noChangeArrowheads="1"/>
          </p:cNvSpPr>
          <p:nvPr>
            <p:ph type="body" idx="1"/>
          </p:nvPr>
        </p:nvSpPr>
        <p:spPr>
          <a:xfrm>
            <a:off x="533400" y="1447800"/>
            <a:ext cx="8610600" cy="4475071"/>
          </a:xfrm>
        </p:spPr>
        <p:txBody>
          <a:bodyPr/>
          <a:lstStyle/>
          <a:p>
            <a:pPr>
              <a:buClr>
                <a:schemeClr val="bg1"/>
              </a:buClr>
            </a:pPr>
            <a:r>
              <a:rPr lang="en-US" dirty="0"/>
              <a:t>New residents are more than warm bodies</a:t>
            </a:r>
          </a:p>
          <a:p>
            <a:pPr>
              <a:buClr>
                <a:schemeClr val="bg1"/>
              </a:buClr>
            </a:pPr>
            <a:r>
              <a:rPr lang="en-US" dirty="0"/>
              <a:t>Younger people (Millennials age 18-34)</a:t>
            </a:r>
          </a:p>
          <a:p>
            <a:pPr lvl="1">
              <a:buClr>
                <a:schemeClr val="bg1"/>
              </a:buClr>
            </a:pPr>
            <a:r>
              <a:rPr lang="en-US" dirty="0"/>
              <a:t>Decentralized approaches to leadership</a:t>
            </a:r>
          </a:p>
          <a:p>
            <a:pPr lvl="1">
              <a:buClr>
                <a:schemeClr val="bg1"/>
              </a:buClr>
            </a:pPr>
            <a:r>
              <a:rPr lang="en-US" dirty="0"/>
              <a:t>Simplified methods of communication</a:t>
            </a:r>
          </a:p>
          <a:p>
            <a:pPr>
              <a:buClr>
                <a:schemeClr val="bg1"/>
              </a:buClr>
            </a:pPr>
            <a:r>
              <a:rPr lang="en-US" dirty="0"/>
              <a:t>Generational interests change yet organizations do not</a:t>
            </a:r>
          </a:p>
          <a:p>
            <a:pPr>
              <a:buClr>
                <a:schemeClr val="bg1"/>
              </a:buClr>
            </a:pPr>
            <a:r>
              <a:rPr lang="en-US" dirty="0"/>
              <a:t>Start with a small request</a:t>
            </a:r>
          </a:p>
          <a:p>
            <a:pPr>
              <a:buClr>
                <a:schemeClr val="bg1"/>
              </a:buClr>
            </a:pPr>
            <a:r>
              <a:rPr lang="en-US" dirty="0"/>
              <a:t>Engagement before leadership</a:t>
            </a:r>
          </a:p>
        </p:txBody>
      </p:sp>
    </p:spTree>
    <p:extLst>
      <p:ext uri="{BB962C8B-B14F-4D97-AF65-F5344CB8AC3E}">
        <p14:creationId xmlns:p14="http://schemas.microsoft.com/office/powerpoint/2010/main" val="3868932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6014145" y="5840522"/>
            <a:ext cx="3009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a:t>Source: “For Nearly Half of America, Grass is Greener Somewhere Else”. Pew Research Center, 2009.</a:t>
            </a:r>
          </a:p>
        </p:txBody>
      </p:sp>
      <p:pic>
        <p:nvPicPr>
          <p:cNvPr id="6"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187" y="346297"/>
            <a:ext cx="5132583" cy="421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rot="19336444">
            <a:off x="1767030" y="2845635"/>
            <a:ext cx="2123176" cy="86696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8" name="TextBox 7">
            <a:extLst>
              <a:ext uri="{FF2B5EF4-FFF2-40B4-BE49-F238E27FC236}">
                <a16:creationId xmlns:a16="http://schemas.microsoft.com/office/drawing/2014/main" id="{4B9DE6D5-9572-4451-8B4A-065A475CE0D7}"/>
              </a:ext>
            </a:extLst>
          </p:cNvPr>
          <p:cNvSpPr txBox="1"/>
          <p:nvPr/>
        </p:nvSpPr>
        <p:spPr>
          <a:xfrm>
            <a:off x="381000" y="5181600"/>
            <a:ext cx="8639190" cy="523220"/>
          </a:xfrm>
          <a:prstGeom prst="rect">
            <a:avLst/>
          </a:prstGeom>
          <a:noFill/>
        </p:spPr>
        <p:txBody>
          <a:bodyPr wrap="square" rtlCol="0">
            <a:spAutoFit/>
          </a:bodyPr>
          <a:lstStyle/>
          <a:p>
            <a:r>
              <a:rPr lang="en-US" sz="2800" b="1" dirty="0"/>
              <a:t>MOVING IN </a:t>
            </a:r>
            <a:r>
              <a:rPr lang="en-US" sz="2800" dirty="0"/>
              <a:t>: Demand for rural and small town living!</a:t>
            </a:r>
          </a:p>
        </p:txBody>
      </p:sp>
      <p:sp>
        <p:nvSpPr>
          <p:cNvPr id="9" name="TextBox 8">
            <a:extLst>
              <a:ext uri="{FF2B5EF4-FFF2-40B4-BE49-F238E27FC236}">
                <a16:creationId xmlns:a16="http://schemas.microsoft.com/office/drawing/2014/main" id="{C931403C-63E4-4CE3-BF06-8F86AA8F24DD}"/>
              </a:ext>
            </a:extLst>
          </p:cNvPr>
          <p:cNvSpPr txBox="1"/>
          <p:nvPr/>
        </p:nvSpPr>
        <p:spPr>
          <a:xfrm>
            <a:off x="4810523" y="2454058"/>
            <a:ext cx="3842719" cy="1200329"/>
          </a:xfrm>
          <a:prstGeom prst="rect">
            <a:avLst/>
          </a:prstGeom>
          <a:noFill/>
        </p:spPr>
        <p:txBody>
          <a:bodyPr wrap="none" rtlCol="0">
            <a:spAutoFit/>
          </a:bodyPr>
          <a:lstStyle/>
          <a:p>
            <a:r>
              <a:rPr lang="en-US" sz="2400" b="1" dirty="0"/>
              <a:t>20% live rural/small town</a:t>
            </a:r>
          </a:p>
          <a:p>
            <a:endParaRPr lang="en-US" sz="2400" b="1" dirty="0"/>
          </a:p>
          <a:p>
            <a:r>
              <a:rPr lang="en-US" sz="2400" b="1" dirty="0"/>
              <a:t>51% would PREFER to</a:t>
            </a:r>
          </a:p>
        </p:txBody>
      </p:sp>
    </p:spTree>
    <p:extLst>
      <p:ext uri="{BB962C8B-B14F-4D97-AF65-F5344CB8AC3E}">
        <p14:creationId xmlns:p14="http://schemas.microsoft.com/office/powerpoint/2010/main" val="1141041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idx="4294967295"/>
          </p:nvPr>
        </p:nvSpPr>
        <p:spPr>
          <a:xfrm>
            <a:off x="784302" y="4246756"/>
            <a:ext cx="7772400" cy="1470025"/>
          </a:xfrm>
        </p:spPr>
        <p:txBody>
          <a:bodyPr/>
          <a:lstStyle/>
          <a:p>
            <a:pPr algn="ctr" eaLnBrk="1" hangingPunct="1"/>
            <a:br>
              <a:rPr lang="en-US" sz="4000" dirty="0">
                <a:solidFill>
                  <a:schemeClr val="tx1"/>
                </a:solidFill>
              </a:rPr>
            </a:br>
            <a:r>
              <a:rPr lang="en-US" sz="4000" b="1" i="1" dirty="0"/>
              <a:t>Deficit Approach</a:t>
            </a:r>
            <a:br>
              <a:rPr lang="en-US" sz="4000" b="1" i="1" dirty="0"/>
            </a:br>
            <a:r>
              <a:rPr lang="en-US" sz="1600" b="1" i="1" dirty="0"/>
              <a:t>Fixing things that can’t or shouldn’t be fixed</a:t>
            </a:r>
            <a:br>
              <a:rPr lang="en-US" sz="4000" b="1" dirty="0"/>
            </a:br>
            <a:endParaRPr lang="en-US" sz="4000" b="1" dirty="0"/>
          </a:p>
        </p:txBody>
      </p:sp>
      <p:pic>
        <p:nvPicPr>
          <p:cNvPr id="2" name="Picture 2" descr="http://4.bp.blogspot.com/-AGIkJnt0O1U/TxUZcxKA6NI/AAAAAAAABU4/4C4Lpu_FI2Y/s400/IV+Machin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533400"/>
            <a:ext cx="2857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3.gehealthcare.com/en/Products/Categories/Healthcare_IT/~/media/Images/Product/Product-Categories/Healthcare-IT/Surgery%20Department/surgery-department-it-software-solutions.jpg?mw=99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0" y="1050050"/>
            <a:ext cx="4937460" cy="27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09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304800" y="76200"/>
            <a:ext cx="8610600" cy="990600"/>
          </a:xfrm>
        </p:spPr>
        <p:txBody>
          <a:bodyPr/>
          <a:lstStyle/>
          <a:p>
            <a:pPr algn="ctr" eaLnBrk="1" hangingPunct="1"/>
            <a:r>
              <a:rPr lang="en-US" dirty="0"/>
              <a:t>Reframing Rural Migration</a:t>
            </a:r>
          </a:p>
        </p:txBody>
      </p:sp>
      <p:sp>
        <p:nvSpPr>
          <p:cNvPr id="56323" name="Rectangle 3"/>
          <p:cNvSpPr>
            <a:spLocks noGrp="1" noChangeArrowheads="1"/>
          </p:cNvSpPr>
          <p:nvPr>
            <p:ph type="body" idx="4294967295"/>
          </p:nvPr>
        </p:nvSpPr>
        <p:spPr>
          <a:xfrm>
            <a:off x="457200" y="1219200"/>
            <a:ext cx="8610600" cy="4191000"/>
          </a:xfrm>
        </p:spPr>
        <p:txBody>
          <a:bodyPr/>
          <a:lstStyle/>
          <a:p>
            <a:pPr eaLnBrk="1" hangingPunct="1">
              <a:buClr>
                <a:schemeClr val="bg1"/>
              </a:buClr>
            </a:pPr>
            <a:r>
              <a:rPr lang="en-US" sz="2600" dirty="0"/>
              <a:t>National societal preferences to live in small towns and rural places (low-density)</a:t>
            </a:r>
          </a:p>
          <a:p>
            <a:pPr eaLnBrk="1" hangingPunct="1"/>
            <a:endParaRPr lang="en-US" sz="2600" dirty="0"/>
          </a:p>
          <a:p>
            <a:pPr eaLnBrk="1" hangingPunct="1">
              <a:buClr>
                <a:schemeClr val="bg1"/>
              </a:buClr>
            </a:pPr>
            <a:r>
              <a:rPr lang="en-US" sz="2600" dirty="0"/>
              <a:t>Not everyone is leaving small towns</a:t>
            </a:r>
          </a:p>
          <a:p>
            <a:pPr lvl="1" eaLnBrk="1" hangingPunct="1"/>
            <a:r>
              <a:rPr lang="en-US" sz="2200" dirty="0"/>
              <a:t>It’s a lot of work to make this move but people are doing it</a:t>
            </a:r>
          </a:p>
          <a:p>
            <a:pPr eaLnBrk="1" hangingPunct="1"/>
            <a:endParaRPr lang="en-US" sz="2600" dirty="0"/>
          </a:p>
          <a:p>
            <a:pPr eaLnBrk="1" hangingPunct="1">
              <a:buClr>
                <a:schemeClr val="bg1"/>
              </a:buClr>
            </a:pPr>
            <a:r>
              <a:rPr lang="en-US" sz="2600" dirty="0"/>
              <a:t>Not everyone is flocking to the city</a:t>
            </a:r>
          </a:p>
          <a:p>
            <a:pPr lvl="1" eaLnBrk="1" hangingPunct="1"/>
            <a:r>
              <a:rPr lang="en-US" sz="2200" dirty="0"/>
              <a:t>Most urban have gotten wider, not taller</a:t>
            </a:r>
          </a:p>
          <a:p>
            <a:pPr eaLnBrk="1" hangingPunct="1"/>
            <a:endParaRPr lang="en-US" sz="2600" dirty="0"/>
          </a:p>
          <a:p>
            <a:pPr eaLnBrk="1" hangingPunct="1">
              <a:buClr>
                <a:schemeClr val="bg1"/>
              </a:buClr>
            </a:pPr>
            <a:r>
              <a:rPr lang="en-US" sz="2600" dirty="0"/>
              <a:t>A new urbanity is found in formerly rural places</a:t>
            </a:r>
          </a:p>
        </p:txBody>
      </p:sp>
    </p:spTree>
    <p:extLst>
      <p:ext uri="{BB962C8B-B14F-4D97-AF65-F5344CB8AC3E}">
        <p14:creationId xmlns:p14="http://schemas.microsoft.com/office/powerpoint/2010/main" val="218071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en-US" dirty="0"/>
              <a:t>Migration and the Narrative</a:t>
            </a:r>
          </a:p>
        </p:txBody>
      </p:sp>
      <p:sp>
        <p:nvSpPr>
          <p:cNvPr id="9219" name="Rectangle 3"/>
          <p:cNvSpPr>
            <a:spLocks noGrp="1" noChangeArrowheads="1"/>
          </p:cNvSpPr>
          <p:nvPr>
            <p:ph type="body" idx="1"/>
          </p:nvPr>
        </p:nvSpPr>
        <p:spPr>
          <a:xfrm>
            <a:off x="228600" y="1600200"/>
            <a:ext cx="8610600" cy="3933384"/>
          </a:xfrm>
        </p:spPr>
        <p:txBody>
          <a:bodyPr/>
          <a:lstStyle/>
          <a:p>
            <a:endParaRPr lang="en-US" dirty="0"/>
          </a:p>
          <a:p>
            <a:pPr>
              <a:buClr>
                <a:schemeClr val="bg1"/>
              </a:buClr>
            </a:pPr>
            <a:r>
              <a:rPr lang="en-US" dirty="0"/>
              <a:t>Migration patterns open the door to discussing the narrative</a:t>
            </a:r>
          </a:p>
          <a:p>
            <a:endParaRPr lang="en-US" dirty="0"/>
          </a:p>
          <a:p>
            <a:pPr>
              <a:buClr>
                <a:schemeClr val="bg1"/>
              </a:buClr>
            </a:pPr>
            <a:r>
              <a:rPr lang="en-US" dirty="0"/>
              <a:t>There are varied reasons for people to move to small towns and rural places</a:t>
            </a:r>
          </a:p>
          <a:p>
            <a:endParaRPr lang="en-US" dirty="0"/>
          </a:p>
        </p:txBody>
      </p:sp>
    </p:spTree>
    <p:extLst>
      <p:ext uri="{BB962C8B-B14F-4D97-AF65-F5344CB8AC3E}">
        <p14:creationId xmlns:p14="http://schemas.microsoft.com/office/powerpoint/2010/main" val="3308034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905000"/>
            <a:ext cx="8424102" cy="2169825"/>
          </a:xfrm>
          <a:prstGeom prst="rect">
            <a:avLst/>
          </a:prstGeom>
          <a:noFill/>
        </p:spPr>
        <p:txBody>
          <a:bodyPr wrap="none" rtlCol="0">
            <a:spAutoFit/>
          </a:bodyPr>
          <a:lstStyle/>
          <a:p>
            <a:pPr algn="ctr"/>
            <a:r>
              <a:rPr lang="en-US" sz="4500" i="1" dirty="0">
                <a:solidFill>
                  <a:srgbClr val="800000"/>
                </a:solidFill>
              </a:rPr>
              <a:t>Prepare for one of the </a:t>
            </a:r>
            <a:r>
              <a:rPr lang="en-US" sz="4500" b="1" i="1" dirty="0">
                <a:solidFill>
                  <a:srgbClr val="800000"/>
                </a:solidFill>
              </a:rPr>
              <a:t>largest </a:t>
            </a:r>
          </a:p>
          <a:p>
            <a:pPr algn="ctr"/>
            <a:r>
              <a:rPr lang="en-US" sz="4500" b="1" i="1" dirty="0">
                <a:solidFill>
                  <a:srgbClr val="800000"/>
                </a:solidFill>
              </a:rPr>
              <a:t>demographic changes</a:t>
            </a:r>
            <a:r>
              <a:rPr lang="en-US" sz="4500" i="1" dirty="0">
                <a:solidFill>
                  <a:srgbClr val="800000"/>
                </a:solidFill>
              </a:rPr>
              <a:t> to rural </a:t>
            </a:r>
          </a:p>
          <a:p>
            <a:pPr algn="ctr"/>
            <a:r>
              <a:rPr lang="en-US" sz="4500" i="1" dirty="0">
                <a:solidFill>
                  <a:srgbClr val="800000"/>
                </a:solidFill>
              </a:rPr>
              <a:t>America since 1930</a:t>
            </a:r>
          </a:p>
        </p:txBody>
      </p:sp>
    </p:spTree>
    <p:extLst>
      <p:ext uri="{BB962C8B-B14F-4D97-AF65-F5344CB8AC3E}">
        <p14:creationId xmlns:p14="http://schemas.microsoft.com/office/powerpoint/2010/main" val="306771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50" y="457200"/>
            <a:ext cx="8915400" cy="6786473"/>
          </a:xfrm>
          <a:prstGeom prst="rect">
            <a:avLst/>
          </a:prstGeom>
          <a:noFill/>
        </p:spPr>
        <p:txBody>
          <a:bodyPr wrap="square" rtlCol="0">
            <a:spAutoFit/>
          </a:bodyPr>
          <a:lstStyle/>
          <a:p>
            <a:r>
              <a:rPr lang="en-US" sz="6500" b="1" dirty="0">
                <a:solidFill>
                  <a:schemeClr val="bg1"/>
                </a:solidFill>
              </a:rPr>
              <a:t>75%</a:t>
            </a:r>
            <a:r>
              <a:rPr lang="en-US" sz="4500" dirty="0">
                <a:solidFill>
                  <a:schemeClr val="bg1"/>
                </a:solidFill>
              </a:rPr>
              <a:t> of rural </a:t>
            </a:r>
            <a:r>
              <a:rPr lang="en-US" sz="4500">
                <a:solidFill>
                  <a:schemeClr val="bg1"/>
                </a:solidFill>
              </a:rPr>
              <a:t>homeowners are </a:t>
            </a:r>
          </a:p>
          <a:p>
            <a:endParaRPr lang="en-US" sz="4500" dirty="0">
              <a:solidFill>
                <a:schemeClr val="bg1"/>
              </a:solidFill>
            </a:endParaRPr>
          </a:p>
          <a:p>
            <a:pPr algn="ctr"/>
            <a:endParaRPr lang="en-US" sz="4500" dirty="0">
              <a:solidFill>
                <a:schemeClr val="bg1"/>
              </a:solidFill>
            </a:endParaRPr>
          </a:p>
          <a:p>
            <a:pPr algn="ctr"/>
            <a:r>
              <a:rPr lang="en-US" sz="4500" b="1" dirty="0">
                <a:solidFill>
                  <a:schemeClr val="bg1"/>
                </a:solidFill>
              </a:rPr>
              <a:t>Baby Boomers </a:t>
            </a:r>
            <a:r>
              <a:rPr lang="en-US" sz="4500" dirty="0">
                <a:solidFill>
                  <a:schemeClr val="bg1"/>
                </a:solidFill>
              </a:rPr>
              <a:t>and older.</a:t>
            </a:r>
          </a:p>
          <a:p>
            <a:endParaRPr lang="en-US" sz="4500" dirty="0">
              <a:solidFill>
                <a:schemeClr val="bg1"/>
              </a:solidFill>
            </a:endParaRPr>
          </a:p>
          <a:p>
            <a:pPr algn="r"/>
            <a:endParaRPr lang="en-US" sz="4500" dirty="0">
              <a:solidFill>
                <a:schemeClr val="bg1"/>
              </a:solidFill>
            </a:endParaRPr>
          </a:p>
          <a:p>
            <a:pPr algn="r"/>
            <a:r>
              <a:rPr lang="en-US" sz="5500" b="1" dirty="0">
                <a:solidFill>
                  <a:schemeClr val="bg1"/>
                </a:solidFill>
              </a:rPr>
              <a:t>30% over 70 today!</a:t>
            </a:r>
          </a:p>
          <a:p>
            <a:endParaRPr lang="en-US" sz="4500" b="1" dirty="0"/>
          </a:p>
          <a:p>
            <a:endParaRPr lang="en-US" sz="4500" b="1" dirty="0"/>
          </a:p>
        </p:txBody>
      </p:sp>
    </p:spTree>
    <p:extLst>
      <p:ext uri="{BB962C8B-B14F-4D97-AF65-F5344CB8AC3E}">
        <p14:creationId xmlns:p14="http://schemas.microsoft.com/office/powerpoint/2010/main" val="965094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31204" y="205229"/>
            <a:ext cx="6941275" cy="553930"/>
          </a:xfrm>
          <a:prstGeom prst="rect">
            <a:avLst/>
          </a:prstGeom>
        </p:spPr>
        <p:txBody>
          <a:bodyPr/>
          <a:lstStyle>
            <a:lvl1pPr algn="l" rtl="0" eaLnBrk="1" fontAlgn="base" hangingPunct="1">
              <a:spcBef>
                <a:spcPct val="0"/>
              </a:spcBef>
              <a:spcAft>
                <a:spcPct val="0"/>
              </a:spcAft>
              <a:defRPr sz="3600" b="0">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Proxima Nova Rg" pitchFamily="50" charset="0"/>
              </a:defRPr>
            </a:lvl2pPr>
            <a:lvl3pPr algn="l" rtl="0" eaLnBrk="1" fontAlgn="base" hangingPunct="1">
              <a:spcBef>
                <a:spcPct val="0"/>
              </a:spcBef>
              <a:spcAft>
                <a:spcPct val="0"/>
              </a:spcAft>
              <a:defRPr sz="3600" b="1">
                <a:solidFill>
                  <a:schemeClr val="bg1"/>
                </a:solidFill>
                <a:latin typeface="Proxima Nova Rg" pitchFamily="50" charset="0"/>
              </a:defRPr>
            </a:lvl3pPr>
            <a:lvl4pPr algn="l" rtl="0" eaLnBrk="1" fontAlgn="base" hangingPunct="1">
              <a:spcBef>
                <a:spcPct val="0"/>
              </a:spcBef>
              <a:spcAft>
                <a:spcPct val="0"/>
              </a:spcAft>
              <a:defRPr sz="3600" b="1">
                <a:solidFill>
                  <a:schemeClr val="bg1"/>
                </a:solidFill>
                <a:latin typeface="Proxima Nova Rg" pitchFamily="50" charset="0"/>
              </a:defRPr>
            </a:lvl4pPr>
            <a:lvl5pPr algn="l" rtl="0" eaLnBrk="1" fontAlgn="base" hangingPunct="1">
              <a:spcBef>
                <a:spcPct val="0"/>
              </a:spcBef>
              <a:spcAft>
                <a:spcPct val="0"/>
              </a:spcAft>
              <a:defRPr sz="3600" b="1">
                <a:solidFill>
                  <a:schemeClr val="bg1"/>
                </a:solidFill>
                <a:latin typeface="Proxima Nova Rg" pitchFamily="50" charset="0"/>
              </a:defRPr>
            </a:lvl5pPr>
            <a:lvl6pPr marL="457200" algn="l" rtl="0" eaLnBrk="1" fontAlgn="base" hangingPunct="1">
              <a:spcBef>
                <a:spcPct val="0"/>
              </a:spcBef>
              <a:spcAft>
                <a:spcPct val="0"/>
              </a:spcAft>
              <a:defRPr sz="3600" b="1">
                <a:solidFill>
                  <a:schemeClr val="bg1"/>
                </a:solidFill>
                <a:latin typeface="Proxima Nova Rg" pitchFamily="50" charset="0"/>
              </a:defRPr>
            </a:lvl6pPr>
            <a:lvl7pPr marL="914400" algn="l" rtl="0" eaLnBrk="1" fontAlgn="base" hangingPunct="1">
              <a:spcBef>
                <a:spcPct val="0"/>
              </a:spcBef>
              <a:spcAft>
                <a:spcPct val="0"/>
              </a:spcAft>
              <a:defRPr sz="3600" b="1">
                <a:solidFill>
                  <a:schemeClr val="bg1"/>
                </a:solidFill>
                <a:latin typeface="Proxima Nova Rg" pitchFamily="50" charset="0"/>
              </a:defRPr>
            </a:lvl7pPr>
            <a:lvl8pPr marL="1371600" algn="l" rtl="0" eaLnBrk="1" fontAlgn="base" hangingPunct="1">
              <a:spcBef>
                <a:spcPct val="0"/>
              </a:spcBef>
              <a:spcAft>
                <a:spcPct val="0"/>
              </a:spcAft>
              <a:defRPr sz="3600" b="1">
                <a:solidFill>
                  <a:schemeClr val="bg1"/>
                </a:solidFill>
                <a:latin typeface="Proxima Nova Rg" pitchFamily="50" charset="0"/>
              </a:defRPr>
            </a:lvl8pPr>
            <a:lvl9pPr marL="1828800" algn="l" rtl="0" eaLnBrk="1" fontAlgn="base" hangingPunct="1">
              <a:spcBef>
                <a:spcPct val="0"/>
              </a:spcBef>
              <a:spcAft>
                <a:spcPct val="0"/>
              </a:spcAft>
              <a:defRPr sz="3600" b="1">
                <a:solidFill>
                  <a:schemeClr val="bg1"/>
                </a:solidFill>
                <a:latin typeface="Proxima Nova Rg" pitchFamily="50" charset="0"/>
              </a:defRPr>
            </a:lvl9pPr>
          </a:lstStyle>
          <a:p>
            <a:pPr algn="ctr"/>
            <a:r>
              <a:rPr lang="en-US" i="1" kern="0" dirty="0"/>
              <a:t>Narrative Matters</a:t>
            </a:r>
          </a:p>
        </p:txBody>
      </p:sp>
      <p:sp>
        <p:nvSpPr>
          <p:cNvPr id="6" name="Rectangle 5"/>
          <p:cNvSpPr/>
          <p:nvPr/>
        </p:nvSpPr>
        <p:spPr>
          <a:xfrm>
            <a:off x="95569" y="5571851"/>
            <a:ext cx="9048431" cy="553998"/>
          </a:xfrm>
          <a:prstGeom prst="rect">
            <a:avLst/>
          </a:prstGeom>
        </p:spPr>
        <p:txBody>
          <a:bodyPr wrap="square">
            <a:spAutoFit/>
          </a:bodyPr>
          <a:lstStyle/>
          <a:p>
            <a:pPr algn="ctr"/>
            <a:r>
              <a:rPr lang="en-US" sz="3000" i="1" dirty="0">
                <a:solidFill>
                  <a:srgbClr val="000000"/>
                </a:solidFill>
              </a:rPr>
              <a:t>You’re not really from here….</a:t>
            </a: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4478867" y="0"/>
            <a:ext cx="4665133" cy="4408700"/>
          </a:xfrm>
          <a:prstGeom prst="rect">
            <a:avLst/>
          </a:prstGeom>
        </p:spPr>
      </p:pic>
      <p:pic>
        <p:nvPicPr>
          <p:cNvPr id="5" name="Picture 2" descr="https://lh3.googleusercontent.com/9P_s3Y-uTVubq0Pvr7KOj_kh_PiRrtzY1Nbspuy59fT2Pwfh-vueNQhMbvvSFsuP7Vc6HKRkhO0NM-wivfHYyExjDDY92ly4EV6kAu5dunirthy-caaKE5zCW8QzLveRwOVJgJoTrOWjmNYO5KKnjNq5AKbB5jrK88-P_eylb5noGkJwR67JbJgVuMCOy00WgKKA7zcXd4mblA0e6xr_GNSbDLfMT-nHpD2FJPB0bTU19Q2G5qMIlgJ_T5ZMiW4oDEjryYoR9tsm67AUqJUacp5wbMAMnCFRH3riTGDQ4ZrTZF4H2fDLvdG3RzdP1_7EoOul3JKp_gSXYlMOzpZy9irBT1x4XZeQsAQilF0NN84e2J_BQxT_KTINJyPDeGXtm7hKGZRx6M44niyYRXR9gEKi6s6uPrXc2NrbsjrKlcxJP33gpNofuGZX6WtfBivIbjCqwoFOJZS2UPWxzN5wF_lF3KhHOFsUzq4uF-iKzSrFeRZUPy9PlSHv6uyWzA5cKcpTnt1DUMEX6DUrO64Nu_Ey9OWJiJpCErQ-pCqDgwNgCkhZOxQtptXxy8NSk6DzkdUyyHCaBYGE4a-rT7BLMaQ2n4QXU7cSkly_Okb7CJDC18sC=w1313-h876-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9" y="2039641"/>
            <a:ext cx="5067745" cy="338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52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03" y="3339079"/>
            <a:ext cx="2028594" cy="2807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733800" y="26504"/>
            <a:ext cx="5192395" cy="6010275"/>
            <a:chOff x="3733800" y="26504"/>
            <a:chExt cx="5192395" cy="6010275"/>
          </a:xfrm>
        </p:grpSpPr>
        <p:grpSp>
          <p:nvGrpSpPr>
            <p:cNvPr id="23" name="Group 22"/>
            <p:cNvGrpSpPr/>
            <p:nvPr/>
          </p:nvGrpSpPr>
          <p:grpSpPr>
            <a:xfrm>
              <a:off x="3733800" y="26504"/>
              <a:ext cx="5192395" cy="6010275"/>
              <a:chOff x="0" y="0"/>
              <a:chExt cx="6269990" cy="6838950"/>
            </a:xfrm>
          </p:grpSpPr>
          <p:pic>
            <p:nvPicPr>
              <p:cNvPr id="24" name="Picture 23"/>
              <p:cNvPicPr>
                <a:picLocks noChangeAspect="1"/>
              </p:cNvPicPr>
              <p:nvPr/>
            </p:nvPicPr>
            <p:blipFill>
              <a:blip r:embed="rId3"/>
              <a:stretch>
                <a:fillRect/>
              </a:stretch>
            </p:blipFill>
            <p:spPr>
              <a:xfrm>
                <a:off x="0" y="0"/>
                <a:ext cx="6269990" cy="6838950"/>
              </a:xfrm>
              <a:prstGeom prst="rect">
                <a:avLst/>
              </a:prstGeom>
            </p:spPr>
          </p:pic>
          <p:pic>
            <p:nvPicPr>
              <p:cNvPr id="25" name="Picture 24"/>
              <p:cNvPicPr>
                <a:picLocks noChangeAspect="1"/>
              </p:cNvPicPr>
              <p:nvPr/>
            </p:nvPicPr>
            <p:blipFill>
              <a:blip r:embed="rId4"/>
              <a:stretch>
                <a:fillRect/>
              </a:stretch>
            </p:blipFill>
            <p:spPr>
              <a:xfrm>
                <a:off x="422694" y="1371600"/>
                <a:ext cx="2409825" cy="676910"/>
              </a:xfrm>
              <a:prstGeom prst="rect">
                <a:avLst/>
              </a:prstGeom>
            </p:spPr>
          </p:pic>
          <p:pic>
            <p:nvPicPr>
              <p:cNvPr id="26" name="Picture 25"/>
              <p:cNvPicPr>
                <a:picLocks noChangeAspect="1"/>
              </p:cNvPicPr>
              <p:nvPr/>
            </p:nvPicPr>
            <p:blipFill>
              <a:blip r:embed="rId5"/>
              <a:stretch>
                <a:fillRect/>
              </a:stretch>
            </p:blipFill>
            <p:spPr>
              <a:xfrm>
                <a:off x="836762" y="3717985"/>
                <a:ext cx="1362075" cy="699135"/>
              </a:xfrm>
              <a:prstGeom prst="rect">
                <a:avLst/>
              </a:prstGeom>
            </p:spPr>
          </p:pic>
          <p:pic>
            <p:nvPicPr>
              <p:cNvPr id="27" name="Picture 26"/>
              <p:cNvPicPr>
                <a:picLocks noChangeAspect="1"/>
              </p:cNvPicPr>
              <p:nvPr/>
            </p:nvPicPr>
            <p:blipFill>
              <a:blip r:embed="rId6"/>
              <a:stretch>
                <a:fillRect/>
              </a:stretch>
            </p:blipFill>
            <p:spPr>
              <a:xfrm>
                <a:off x="1992702" y="6029864"/>
                <a:ext cx="1394460" cy="578485"/>
              </a:xfrm>
              <a:prstGeom prst="rect">
                <a:avLst/>
              </a:prstGeom>
            </p:spPr>
          </p:pic>
          <p:pic>
            <p:nvPicPr>
              <p:cNvPr id="28" name="Picture 27"/>
              <p:cNvPicPr>
                <a:picLocks noChangeAspect="1"/>
              </p:cNvPicPr>
              <p:nvPr/>
            </p:nvPicPr>
            <p:blipFill>
              <a:blip r:embed="rId7"/>
              <a:stretch>
                <a:fillRect/>
              </a:stretch>
            </p:blipFill>
            <p:spPr>
              <a:xfrm>
                <a:off x="3528203" y="1785668"/>
                <a:ext cx="1025525" cy="1028700"/>
              </a:xfrm>
              <a:prstGeom prst="rect">
                <a:avLst/>
              </a:prstGeom>
            </p:spPr>
          </p:pic>
          <p:pic>
            <p:nvPicPr>
              <p:cNvPr id="29" name="Picture 28"/>
              <p:cNvPicPr>
                <a:picLocks noChangeAspect="1"/>
              </p:cNvPicPr>
              <p:nvPr/>
            </p:nvPicPr>
            <p:blipFill>
              <a:blip r:embed="rId8"/>
              <a:stretch>
                <a:fillRect/>
              </a:stretch>
            </p:blipFill>
            <p:spPr>
              <a:xfrm>
                <a:off x="931652" y="4675517"/>
                <a:ext cx="1123950" cy="1056640"/>
              </a:xfrm>
              <a:prstGeom prst="rect">
                <a:avLst/>
              </a:prstGeom>
            </p:spPr>
          </p:pic>
          <p:pic>
            <p:nvPicPr>
              <p:cNvPr id="30" name="Picture 29"/>
              <p:cNvPicPr>
                <a:picLocks noChangeAspect="1"/>
              </p:cNvPicPr>
              <p:nvPr/>
            </p:nvPicPr>
            <p:blipFill>
              <a:blip r:embed="rId9"/>
              <a:stretch>
                <a:fillRect/>
              </a:stretch>
            </p:blipFill>
            <p:spPr>
              <a:xfrm>
                <a:off x="905773" y="2596551"/>
                <a:ext cx="1151255" cy="1132205"/>
              </a:xfrm>
              <a:prstGeom prst="rect">
                <a:avLst/>
              </a:prstGeom>
            </p:spPr>
          </p:pic>
          <p:pic>
            <p:nvPicPr>
              <p:cNvPr id="31" name="Picture 30"/>
              <p:cNvPicPr>
                <a:picLocks noChangeAspect="1"/>
              </p:cNvPicPr>
              <p:nvPr/>
            </p:nvPicPr>
            <p:blipFill>
              <a:blip r:embed="rId10"/>
              <a:stretch>
                <a:fillRect/>
              </a:stretch>
            </p:blipFill>
            <p:spPr>
              <a:xfrm>
                <a:off x="3588588" y="6418053"/>
                <a:ext cx="1133475" cy="300355"/>
              </a:xfrm>
              <a:prstGeom prst="rect">
                <a:avLst/>
              </a:prstGeom>
            </p:spPr>
          </p:pic>
          <p:pic>
            <p:nvPicPr>
              <p:cNvPr id="32" name="Picture 31"/>
              <p:cNvPicPr>
                <a:picLocks noChangeAspect="1"/>
              </p:cNvPicPr>
              <p:nvPr/>
            </p:nvPicPr>
            <p:blipFill>
              <a:blip r:embed="rId11"/>
              <a:stretch>
                <a:fillRect/>
              </a:stretch>
            </p:blipFill>
            <p:spPr>
              <a:xfrm>
                <a:off x="380575" y="5825750"/>
                <a:ext cx="1362710" cy="490855"/>
              </a:xfrm>
              <a:prstGeom prst="rect">
                <a:avLst/>
              </a:prstGeom>
            </p:spPr>
          </p:pic>
          <p:pic>
            <p:nvPicPr>
              <p:cNvPr id="33" name="Picture 32"/>
              <p:cNvPicPr>
                <a:picLocks noChangeAspect="1"/>
              </p:cNvPicPr>
              <p:nvPr/>
            </p:nvPicPr>
            <p:blipFill>
              <a:blip r:embed="rId12"/>
              <a:stretch>
                <a:fillRect/>
              </a:stretch>
            </p:blipFill>
            <p:spPr>
              <a:xfrm>
                <a:off x="2251494" y="3140015"/>
                <a:ext cx="682625" cy="629285"/>
              </a:xfrm>
              <a:prstGeom prst="rect">
                <a:avLst/>
              </a:prstGeom>
            </p:spPr>
          </p:pic>
          <p:pic>
            <p:nvPicPr>
              <p:cNvPr id="34" name="Picture 33"/>
              <p:cNvPicPr>
                <a:picLocks noChangeAspect="1"/>
              </p:cNvPicPr>
              <p:nvPr/>
            </p:nvPicPr>
            <p:blipFill>
              <a:blip r:embed="rId13"/>
              <a:stretch>
                <a:fillRect/>
              </a:stretch>
            </p:blipFill>
            <p:spPr>
              <a:xfrm>
                <a:off x="17252" y="3976777"/>
                <a:ext cx="830580" cy="845185"/>
              </a:xfrm>
              <a:prstGeom prst="rect">
                <a:avLst/>
              </a:prstGeom>
            </p:spPr>
          </p:pic>
          <p:pic>
            <p:nvPicPr>
              <p:cNvPr id="35" name="Picture 34"/>
              <p:cNvPicPr>
                <a:picLocks noChangeAspect="1"/>
              </p:cNvPicPr>
              <p:nvPr/>
            </p:nvPicPr>
            <p:blipFill>
              <a:blip r:embed="rId14"/>
              <a:stretch>
                <a:fillRect/>
              </a:stretch>
            </p:blipFill>
            <p:spPr>
              <a:xfrm>
                <a:off x="3433313" y="6038491"/>
                <a:ext cx="1000125" cy="346710"/>
              </a:xfrm>
              <a:prstGeom prst="rect">
                <a:avLst/>
              </a:prstGeom>
            </p:spPr>
          </p:pic>
        </p:grpSp>
        <p:pic>
          <p:nvPicPr>
            <p:cNvPr id="2" name="Picture 1"/>
            <p:cNvPicPr>
              <a:picLocks noChangeAspect="1"/>
            </p:cNvPicPr>
            <p:nvPr/>
          </p:nvPicPr>
          <p:blipFill>
            <a:blip r:embed="rId15"/>
            <a:stretch>
              <a:fillRect/>
            </a:stretch>
          </p:blipFill>
          <p:spPr>
            <a:xfrm>
              <a:off x="4048967" y="5665086"/>
              <a:ext cx="1261958" cy="371693"/>
            </a:xfrm>
            <a:prstGeom prst="rect">
              <a:avLst/>
            </a:prstGeom>
          </p:spPr>
        </p:pic>
      </p:grpSp>
      <p:sp>
        <p:nvSpPr>
          <p:cNvPr id="4" name="TextBox 3"/>
          <p:cNvSpPr txBox="1"/>
          <p:nvPr/>
        </p:nvSpPr>
        <p:spPr>
          <a:xfrm>
            <a:off x="76913" y="1566489"/>
            <a:ext cx="3797824" cy="769441"/>
          </a:xfrm>
          <a:prstGeom prst="rect">
            <a:avLst/>
          </a:prstGeom>
          <a:noFill/>
        </p:spPr>
        <p:txBody>
          <a:bodyPr wrap="square" rtlCol="0">
            <a:spAutoFit/>
          </a:bodyPr>
          <a:lstStyle/>
          <a:p>
            <a:pPr marL="0"/>
            <a:r>
              <a:rPr lang="en-US" sz="2200" dirty="0"/>
              <a:t>Resident Recruitment Efforts</a:t>
            </a:r>
          </a:p>
          <a:p>
            <a:pPr marL="0"/>
            <a:r>
              <a:rPr lang="en-US" sz="2200" dirty="0"/>
              <a:t>In Minnesota</a:t>
            </a:r>
          </a:p>
        </p:txBody>
      </p:sp>
    </p:spTree>
    <p:extLst>
      <p:ext uri="{BB962C8B-B14F-4D97-AF65-F5344CB8AC3E}">
        <p14:creationId xmlns:p14="http://schemas.microsoft.com/office/powerpoint/2010/main" val="3839211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1295400" y="-25400"/>
            <a:ext cx="6705600" cy="1143000"/>
          </a:xfrm>
        </p:spPr>
        <p:txBody>
          <a:bodyPr/>
          <a:lstStyle/>
          <a:p>
            <a:pPr algn="ctr" eaLnBrk="1" hangingPunct="1"/>
            <a:r>
              <a:rPr lang="en-US" sz="4000" dirty="0"/>
              <a:t>The Rural Choice</a:t>
            </a:r>
          </a:p>
        </p:txBody>
      </p:sp>
      <p:sp>
        <p:nvSpPr>
          <p:cNvPr id="47107" name="Rectangle 3"/>
          <p:cNvSpPr>
            <a:spLocks noGrp="1" noChangeArrowheads="1"/>
          </p:cNvSpPr>
          <p:nvPr>
            <p:ph type="body" idx="4294967295"/>
          </p:nvPr>
        </p:nvSpPr>
        <p:spPr>
          <a:xfrm>
            <a:off x="381000" y="1138477"/>
            <a:ext cx="8534400" cy="4419600"/>
          </a:xfrm>
        </p:spPr>
        <p:txBody>
          <a:bodyPr/>
          <a:lstStyle/>
          <a:p>
            <a:pPr marL="0" indent="0" eaLnBrk="1" hangingPunct="1">
              <a:lnSpc>
                <a:spcPct val="90000"/>
              </a:lnSpc>
              <a:buNone/>
            </a:pPr>
            <a:r>
              <a:rPr lang="en-US" sz="3600" dirty="0"/>
              <a:t>These newcomers are:</a:t>
            </a:r>
          </a:p>
          <a:p>
            <a:pPr eaLnBrk="1" hangingPunct="1">
              <a:lnSpc>
                <a:spcPct val="90000"/>
              </a:lnSpc>
              <a:buClr>
                <a:schemeClr val="bg1"/>
              </a:buClr>
              <a:buFont typeface="Arial" panose="020B0604020202020204" pitchFamily="34" charset="0"/>
              <a:buChar char="•"/>
            </a:pPr>
            <a:r>
              <a:rPr lang="en-US" sz="3400" dirty="0"/>
              <a:t>Creating groups, building </a:t>
            </a:r>
            <a:r>
              <a:rPr lang="en-US" sz="3400" u="sng" dirty="0"/>
              <a:t>their</a:t>
            </a:r>
            <a:r>
              <a:rPr lang="en-US" sz="3400" dirty="0"/>
              <a:t> community</a:t>
            </a:r>
          </a:p>
          <a:p>
            <a:pPr eaLnBrk="1" hangingPunct="1">
              <a:lnSpc>
                <a:spcPct val="90000"/>
              </a:lnSpc>
              <a:buClr>
                <a:schemeClr val="bg1"/>
              </a:buClr>
              <a:buFont typeface="Arial" panose="020B0604020202020204" pitchFamily="34" charset="0"/>
              <a:buChar char="•"/>
            </a:pPr>
            <a:r>
              <a:rPr lang="en-US" sz="3400" dirty="0"/>
              <a:t>Diversifying the economy</a:t>
            </a:r>
          </a:p>
          <a:p>
            <a:pPr eaLnBrk="1" hangingPunct="1">
              <a:lnSpc>
                <a:spcPct val="90000"/>
              </a:lnSpc>
              <a:buClr>
                <a:schemeClr val="bg1"/>
              </a:buClr>
              <a:buFont typeface="Arial" panose="020B0604020202020204" pitchFamily="34" charset="0"/>
              <a:buChar char="•"/>
            </a:pPr>
            <a:r>
              <a:rPr lang="en-US" sz="3400" dirty="0"/>
              <a:t>Buying/starting businesses, working from home</a:t>
            </a:r>
          </a:p>
          <a:p>
            <a:pPr eaLnBrk="1" hangingPunct="1">
              <a:lnSpc>
                <a:spcPct val="90000"/>
              </a:lnSpc>
              <a:buClr>
                <a:schemeClr val="bg1"/>
              </a:buClr>
              <a:buFont typeface="Arial" panose="020B0604020202020204" pitchFamily="34" charset="0"/>
              <a:buChar char="•"/>
            </a:pPr>
            <a:r>
              <a:rPr lang="en-US" sz="3400" dirty="0"/>
              <a:t>Living in a region (no longer a 1-stop-shop)</a:t>
            </a:r>
          </a:p>
          <a:p>
            <a:pPr eaLnBrk="1" hangingPunct="1">
              <a:lnSpc>
                <a:spcPct val="90000"/>
              </a:lnSpc>
              <a:buClr>
                <a:schemeClr val="bg1"/>
              </a:buClr>
              <a:buFont typeface="Arial" panose="020B0604020202020204" pitchFamily="34" charset="0"/>
              <a:buChar char="•"/>
            </a:pPr>
            <a:r>
              <a:rPr lang="en-US" sz="3400" dirty="0"/>
              <a:t>More than warm bodies (employee recruitment)</a:t>
            </a:r>
            <a:endParaRPr lang="en-US" sz="3600" dirty="0"/>
          </a:p>
        </p:txBody>
      </p:sp>
    </p:spTree>
    <p:extLst>
      <p:ext uri="{BB962C8B-B14F-4D97-AF65-F5344CB8AC3E}">
        <p14:creationId xmlns:p14="http://schemas.microsoft.com/office/powerpoint/2010/main" val="2257497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379141" y="505986"/>
            <a:ext cx="8452625" cy="857250"/>
          </a:xfrm>
        </p:spPr>
        <p:txBody>
          <a:bodyPr>
            <a:noAutofit/>
          </a:bodyPr>
          <a:lstStyle/>
          <a:p>
            <a:pPr algn="ctr" eaLnBrk="1" hangingPunct="1"/>
            <a:r>
              <a:rPr lang="en-US" sz="3200" b="1" i="1" dirty="0">
                <a:solidFill>
                  <a:srgbClr val="800000"/>
                </a:solidFill>
                <a:latin typeface="Arial" panose="020B0604020202020204" pitchFamily="34" charset="0"/>
                <a:cs typeface="Arial" panose="020B0604020202020204" pitchFamily="34" charset="0"/>
              </a:rPr>
              <a:t>The Rural Choice: Opening New Doors and Welcoming New Neighbors</a:t>
            </a:r>
          </a:p>
        </p:txBody>
      </p:sp>
      <p:sp>
        <p:nvSpPr>
          <p:cNvPr id="47107" name="Rectangle 3"/>
          <p:cNvSpPr>
            <a:spLocks noGrp="1" noChangeArrowheads="1"/>
          </p:cNvSpPr>
          <p:nvPr>
            <p:ph type="body" idx="4294967295"/>
          </p:nvPr>
        </p:nvSpPr>
        <p:spPr>
          <a:xfrm>
            <a:off x="537348" y="2398905"/>
            <a:ext cx="8004485" cy="3790021"/>
          </a:xfrm>
        </p:spPr>
        <p:txBody>
          <a:bodyPr/>
          <a:lstStyle/>
          <a:p>
            <a:pPr marL="0" indent="0" algn="ctr">
              <a:buNone/>
            </a:pPr>
            <a:r>
              <a:rPr lang="en-US" sz="3000" dirty="0"/>
              <a:t>The bottom line is people WANT </a:t>
            </a:r>
          </a:p>
          <a:p>
            <a:pPr marL="0" indent="0" algn="ctr">
              <a:buNone/>
            </a:pPr>
            <a:r>
              <a:rPr lang="en-US" sz="3000" dirty="0"/>
              <a:t>to live and move here for </a:t>
            </a:r>
          </a:p>
          <a:p>
            <a:pPr marL="0" indent="0" algn="ctr">
              <a:buNone/>
            </a:pPr>
            <a:r>
              <a:rPr lang="en-US" sz="3000" b="1" dirty="0"/>
              <a:t>what you are today and will be tomorrow</a:t>
            </a:r>
            <a:r>
              <a:rPr lang="en-US" sz="3000" dirty="0"/>
              <a:t>, </a:t>
            </a:r>
          </a:p>
          <a:p>
            <a:pPr marL="0" indent="0" algn="ctr">
              <a:buNone/>
            </a:pPr>
            <a:r>
              <a:rPr lang="en-US" sz="3000" dirty="0"/>
              <a:t>not what may have been!</a:t>
            </a:r>
          </a:p>
          <a:p>
            <a:pPr eaLnBrk="1" hangingPunct="1">
              <a:lnSpc>
                <a:spcPct val="90000"/>
              </a:lnSpc>
            </a:pPr>
            <a:endParaRPr lang="en-US" sz="3000" dirty="0"/>
          </a:p>
          <a:p>
            <a:pPr marL="0" indent="0" algn="ctr">
              <a:buNone/>
            </a:pPr>
            <a:r>
              <a:rPr lang="en-US" sz="3000" dirty="0"/>
              <a:t>Rural </a:t>
            </a:r>
            <a:r>
              <a:rPr lang="en-US" sz="3000" b="1" dirty="0"/>
              <a:t>Revitalization </a:t>
            </a:r>
            <a:r>
              <a:rPr lang="en-US" sz="3000" dirty="0"/>
              <a:t>is Upon Us!</a:t>
            </a:r>
          </a:p>
        </p:txBody>
      </p:sp>
    </p:spTree>
    <p:extLst>
      <p:ext uri="{BB962C8B-B14F-4D97-AF65-F5344CB8AC3E}">
        <p14:creationId xmlns:p14="http://schemas.microsoft.com/office/powerpoint/2010/main" val="2142213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2438400"/>
            <a:ext cx="455295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3276600" y="5105400"/>
            <a:ext cx="2411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dirty="0">
                <a:solidFill>
                  <a:srgbClr val="FFFFFF"/>
                </a:solidFill>
              </a:rPr>
              <a:t>benw@umn.edu</a:t>
            </a:r>
          </a:p>
        </p:txBody>
      </p:sp>
      <p:sp>
        <p:nvSpPr>
          <p:cNvPr id="4" name="Text Box 5"/>
          <p:cNvSpPr txBox="1">
            <a:spLocks noChangeArrowheads="1"/>
          </p:cNvSpPr>
          <p:nvPr/>
        </p:nvSpPr>
        <p:spPr bwMode="auto">
          <a:xfrm>
            <a:off x="64770" y="0"/>
            <a:ext cx="3829895"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20000"/>
              </a:spcBef>
              <a:buClr>
                <a:srgbClr val="8C1919"/>
              </a:buClr>
            </a:pPr>
            <a:r>
              <a:rPr lang="en-US" dirty="0"/>
              <a:t>Brain Gain Landing Page</a:t>
            </a:r>
          </a:p>
          <a:p>
            <a:pPr eaLnBrk="1" hangingPunct="1">
              <a:spcBef>
                <a:spcPct val="20000"/>
              </a:spcBef>
              <a:buClr>
                <a:srgbClr val="8C1919"/>
              </a:buClr>
            </a:pPr>
            <a:r>
              <a:rPr lang="en-US" dirty="0">
                <a:hlinkClick r:id="rId3"/>
              </a:rPr>
              <a:t>http://z.umn.edu/braingain/</a:t>
            </a:r>
            <a:endParaRPr lang="en-US" dirty="0"/>
          </a:p>
        </p:txBody>
      </p:sp>
      <p:pic>
        <p:nvPicPr>
          <p:cNvPr id="21506" name="Picture 2" descr="https://encrypted-tbn0.gstatic.com/images?q=tbn:ANd9GcTPj-F9dDNU4YNrOemeivu3dG5KuxarscWTa5tmuBSQC7OXOHi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5133975"/>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5136717" y="-1"/>
            <a:ext cx="3623108"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1" hangingPunct="1">
              <a:spcBef>
                <a:spcPct val="20000"/>
              </a:spcBef>
              <a:buClr>
                <a:srgbClr val="8C1919"/>
              </a:buClr>
            </a:pPr>
            <a:r>
              <a:rPr lang="en-US" dirty="0" err="1"/>
              <a:t>Reddit</a:t>
            </a:r>
            <a:r>
              <a:rPr lang="en-US" dirty="0"/>
              <a:t>: </a:t>
            </a:r>
            <a:r>
              <a:rPr lang="en-US" b="1" i="1" dirty="0"/>
              <a:t>Rural By Choice</a:t>
            </a:r>
          </a:p>
          <a:p>
            <a:pPr algn="r" eaLnBrk="1" hangingPunct="1">
              <a:spcBef>
                <a:spcPct val="20000"/>
              </a:spcBef>
              <a:buClr>
                <a:srgbClr val="8C1919"/>
              </a:buClr>
            </a:pPr>
            <a:r>
              <a:rPr lang="en-US" dirty="0"/>
              <a:t>/r/</a:t>
            </a:r>
            <a:r>
              <a:rPr lang="en-US" dirty="0" err="1"/>
              <a:t>ruralbychoice</a:t>
            </a:r>
            <a:endParaRPr lang="en-US" dirty="0"/>
          </a:p>
        </p:txBody>
      </p:sp>
      <p:sp>
        <p:nvSpPr>
          <p:cNvPr id="7" name="Text Box 5"/>
          <p:cNvSpPr txBox="1">
            <a:spLocks noChangeArrowheads="1"/>
          </p:cNvSpPr>
          <p:nvPr/>
        </p:nvSpPr>
        <p:spPr bwMode="auto">
          <a:xfrm>
            <a:off x="2110590" y="1302327"/>
            <a:ext cx="4903778"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20000"/>
              </a:spcBef>
              <a:buClr>
                <a:srgbClr val="8C1919"/>
              </a:buClr>
            </a:pPr>
            <a:r>
              <a:rPr lang="en-US" dirty="0"/>
              <a:t>Rural Issues and Trends Webinars</a:t>
            </a:r>
          </a:p>
          <a:p>
            <a:pPr algn="ctr" eaLnBrk="1" hangingPunct="1">
              <a:spcBef>
                <a:spcPct val="20000"/>
              </a:spcBef>
              <a:buClr>
                <a:srgbClr val="8C1919"/>
              </a:buClr>
            </a:pPr>
            <a:r>
              <a:rPr lang="en-US" dirty="0">
                <a:hlinkClick r:id="rId5"/>
              </a:rPr>
              <a:t>http://z.umn.edu/ruralwebinar/</a:t>
            </a:r>
            <a:endParaRPr lang="en-US" dirty="0"/>
          </a:p>
        </p:txBody>
      </p:sp>
    </p:spTree>
    <p:extLst>
      <p:ext uri="{BB962C8B-B14F-4D97-AF65-F5344CB8AC3E}">
        <p14:creationId xmlns:p14="http://schemas.microsoft.com/office/powerpoint/2010/main" val="1713932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1256" y="304800"/>
            <a:ext cx="8610600" cy="990600"/>
          </a:xfrm>
        </p:spPr>
        <p:txBody>
          <a:bodyPr/>
          <a:lstStyle/>
          <a:p>
            <a:pPr algn="ctr"/>
            <a:r>
              <a:rPr lang="en-US" dirty="0"/>
              <a:t>No More </a:t>
            </a:r>
            <a:r>
              <a:rPr lang="en-US" dirty="0" err="1"/>
              <a:t>Anecdata</a:t>
            </a:r>
            <a:r>
              <a:rPr lang="en-US" dirty="0"/>
              <a:t>!</a:t>
            </a:r>
          </a:p>
        </p:txBody>
      </p:sp>
      <p:sp>
        <p:nvSpPr>
          <p:cNvPr id="8197" name="Rectangle 5"/>
          <p:cNvSpPr>
            <a:spLocks noChangeArrowheads="1"/>
          </p:cNvSpPr>
          <p:nvPr/>
        </p:nvSpPr>
        <p:spPr bwMode="auto">
          <a:xfrm>
            <a:off x="304800" y="2342707"/>
            <a:ext cx="8610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sz="4000" b="1" dirty="0" err="1">
                <a:solidFill>
                  <a:schemeClr val="bg1">
                    <a:lumMod val="50000"/>
                  </a:schemeClr>
                </a:solidFill>
              </a:rPr>
              <a:t>anecdata</a:t>
            </a:r>
            <a:r>
              <a:rPr lang="en-US" sz="4000" dirty="0"/>
              <a:t> (noun).</a:t>
            </a:r>
            <a:r>
              <a:rPr lang="en-US" sz="4000" i="1" dirty="0"/>
              <a:t> information which is presented as if it is based on serious research but is in fact based on what someone thinks is true</a:t>
            </a:r>
            <a:endParaRPr lang="en-US" sz="4000" dirty="0"/>
          </a:p>
        </p:txBody>
      </p:sp>
    </p:spTree>
    <p:extLst>
      <p:ext uri="{BB962C8B-B14F-4D97-AF65-F5344CB8AC3E}">
        <p14:creationId xmlns:p14="http://schemas.microsoft.com/office/powerpoint/2010/main" val="3634610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304800"/>
            <a:ext cx="8610600" cy="990600"/>
          </a:xfrm>
        </p:spPr>
        <p:txBody>
          <a:bodyPr/>
          <a:lstStyle/>
          <a:p>
            <a:pPr algn="ctr"/>
            <a:r>
              <a:rPr lang="en-US" dirty="0"/>
              <a:t>1900-1950</a:t>
            </a:r>
          </a:p>
        </p:txBody>
      </p:sp>
      <p:sp>
        <p:nvSpPr>
          <p:cNvPr id="8195" name="Rectangle 3"/>
          <p:cNvSpPr>
            <a:spLocks noGrp="1" noChangeArrowheads="1"/>
          </p:cNvSpPr>
          <p:nvPr>
            <p:ph type="body" idx="1"/>
          </p:nvPr>
        </p:nvSpPr>
        <p:spPr>
          <a:xfrm>
            <a:off x="228600" y="1600200"/>
            <a:ext cx="8610600" cy="1828800"/>
          </a:xfrm>
        </p:spPr>
        <p:txBody>
          <a:bodyPr/>
          <a:lstStyle/>
          <a:p>
            <a:pPr>
              <a:lnSpc>
                <a:spcPct val="80000"/>
              </a:lnSpc>
            </a:pPr>
            <a:r>
              <a:rPr lang="en-US" dirty="0"/>
              <a:t>Mechanization of agriculture</a:t>
            </a:r>
          </a:p>
          <a:p>
            <a:pPr>
              <a:lnSpc>
                <a:spcPct val="80000"/>
              </a:lnSpc>
            </a:pPr>
            <a:endParaRPr lang="en-US" dirty="0"/>
          </a:p>
          <a:p>
            <a:pPr>
              <a:lnSpc>
                <a:spcPct val="80000"/>
              </a:lnSpc>
            </a:pPr>
            <a:r>
              <a:rPr lang="en-US" dirty="0"/>
              <a:t>Roads and transportation</a:t>
            </a:r>
          </a:p>
          <a:p>
            <a:pPr>
              <a:lnSpc>
                <a:spcPct val="80000"/>
              </a:lnSpc>
            </a:pPr>
            <a:endParaRPr lang="en-US" dirty="0"/>
          </a:p>
          <a:p>
            <a:pPr>
              <a:lnSpc>
                <a:spcPct val="80000"/>
              </a:lnSpc>
            </a:pPr>
            <a:r>
              <a:rPr lang="en-US" dirty="0"/>
              <a:t>Educational achievement and population loss</a:t>
            </a:r>
          </a:p>
          <a:p>
            <a:pPr>
              <a:lnSpc>
                <a:spcPct val="80000"/>
              </a:lnSpc>
            </a:pPr>
            <a:endParaRPr lang="en-US" dirty="0"/>
          </a:p>
          <a:p>
            <a:pPr>
              <a:lnSpc>
                <a:spcPct val="80000"/>
              </a:lnSpc>
            </a:pPr>
            <a:r>
              <a:rPr lang="en-US" dirty="0"/>
              <a:t>Church closings (Delafield)</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4291013"/>
            <a:ext cx="253365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00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317500" y="304800"/>
            <a:ext cx="861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rgbClr val="8C1919"/>
                </a:solidFill>
              </a:rPr>
              <a:t>1950+</a:t>
            </a:r>
            <a:endParaRPr lang="en-US" sz="4400" dirty="0">
              <a:solidFill>
                <a:srgbClr val="8C1919"/>
              </a:solidFill>
            </a:endParaRPr>
          </a:p>
        </p:txBody>
      </p:sp>
      <p:sp>
        <p:nvSpPr>
          <p:cNvPr id="8197" name="Rectangle 5"/>
          <p:cNvSpPr>
            <a:spLocks noChangeArrowheads="1"/>
          </p:cNvSpPr>
          <p:nvPr/>
        </p:nvSpPr>
        <p:spPr bwMode="auto">
          <a:xfrm>
            <a:off x="304800" y="1371600"/>
            <a:ext cx="8610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8C1919"/>
              </a:buClr>
              <a:buFontTx/>
              <a:buChar char="•"/>
            </a:pPr>
            <a:endParaRPr lang="en-US" sz="3200" dirty="0"/>
          </a:p>
          <a:p>
            <a:pPr marL="342900" indent="-342900">
              <a:spcBef>
                <a:spcPct val="20000"/>
              </a:spcBef>
              <a:buClr>
                <a:srgbClr val="8C1919"/>
              </a:buClr>
              <a:buFontTx/>
              <a:buChar char="•"/>
            </a:pPr>
            <a:r>
              <a:rPr lang="en-US" sz="3200" dirty="0">
                <a:solidFill>
                  <a:schemeClr val="bg1"/>
                </a:solidFill>
              </a:rPr>
              <a:t>Main street restructuring</a:t>
            </a:r>
          </a:p>
          <a:p>
            <a:pPr marL="342900" indent="-342900">
              <a:spcBef>
                <a:spcPct val="20000"/>
              </a:spcBef>
              <a:buClr>
                <a:srgbClr val="8C1919"/>
              </a:buClr>
              <a:buFontTx/>
              <a:buChar char="•"/>
            </a:pPr>
            <a:endParaRPr lang="en-US" sz="3200" dirty="0">
              <a:solidFill>
                <a:schemeClr val="bg1"/>
              </a:solidFill>
            </a:endParaRPr>
          </a:p>
          <a:p>
            <a:pPr marL="342900" indent="-342900">
              <a:spcBef>
                <a:spcPct val="20000"/>
              </a:spcBef>
              <a:buClr>
                <a:srgbClr val="8C1919"/>
              </a:buClr>
              <a:buFontTx/>
              <a:buChar char="•"/>
            </a:pPr>
            <a:r>
              <a:rPr lang="en-US" sz="3200" dirty="0">
                <a:solidFill>
                  <a:schemeClr val="bg1"/>
                </a:solidFill>
              </a:rPr>
              <a:t>School consolidations</a:t>
            </a:r>
          </a:p>
          <a:p>
            <a:pPr marL="342900" indent="-342900">
              <a:spcBef>
                <a:spcPct val="20000"/>
              </a:spcBef>
              <a:buClr>
                <a:srgbClr val="8C1919"/>
              </a:buClr>
              <a:buFontTx/>
              <a:buChar char="•"/>
            </a:pPr>
            <a:endParaRPr lang="en-US" sz="3200" dirty="0">
              <a:solidFill>
                <a:schemeClr val="bg1"/>
              </a:solidFill>
            </a:endParaRPr>
          </a:p>
          <a:p>
            <a:pPr marL="342900" indent="-342900">
              <a:spcBef>
                <a:spcPct val="20000"/>
              </a:spcBef>
              <a:buClr>
                <a:srgbClr val="8C1919"/>
              </a:buClr>
              <a:buFontTx/>
              <a:buChar char="•"/>
            </a:pPr>
            <a:r>
              <a:rPr lang="en-US" sz="3200" dirty="0">
                <a:solidFill>
                  <a:schemeClr val="bg1"/>
                </a:solidFill>
              </a:rPr>
              <a:t>Hospitals closings</a:t>
            </a:r>
          </a:p>
        </p:txBody>
      </p:sp>
      <p:pic>
        <p:nvPicPr>
          <p:cNvPr id="9221" name="Picture 5" descr="http://www.ed.gov/blog/wp-content/uploads/2011/07/Rural-Educatio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9800" y="3962400"/>
            <a:ext cx="2813591" cy="18669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22900" y="1359040"/>
            <a:ext cx="3505200" cy="221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433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roypessis.com/wp-content/uploads/cornfiel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1066800"/>
            <a:ext cx="8610600" cy="25394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16182" y="143014"/>
            <a:ext cx="3264035" cy="707886"/>
          </a:xfrm>
          <a:prstGeom prst="rect">
            <a:avLst/>
          </a:prstGeom>
          <a:noFill/>
        </p:spPr>
        <p:txBody>
          <a:bodyPr wrap="none" rtlCol="0">
            <a:spAutoFit/>
          </a:bodyPr>
          <a:lstStyle/>
          <a:p>
            <a:r>
              <a:rPr lang="en-US" sz="4000" dirty="0">
                <a:solidFill>
                  <a:srgbClr val="800000"/>
                </a:solidFill>
              </a:rPr>
              <a:t>The rural idyll</a:t>
            </a:r>
          </a:p>
        </p:txBody>
      </p:sp>
      <p:pic>
        <p:nvPicPr>
          <p:cNvPr id="7172" name="Picture 4" descr="http://barnalliance.org/wp-content/uploads/2011/09/MassiveBarn.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38510" y="3595745"/>
            <a:ext cx="3318059" cy="221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2487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5&quot;/&gt;&lt;/object&gt;&lt;object type=&quot;3&quot; unique_id=&quot;10007&quot;&gt;&lt;property id=&quot;20148&quot; value=&quot;5&quot;/&gt;&lt;property id=&quot;20300&quot; value=&quot;Slide 2&quot;/&gt;&lt;property id=&quot;20307&quot; value=&quot;268&quot;/&gt;&lt;/object&gt;&lt;object type=&quot;3&quot; unique_id=&quot;10012&quot;&gt;&lt;property id=&quot;20148&quot; value=&quot;5&quot;/&gt;&lt;property id=&quot;20300&quot; value=&quot;Slide 3&quot;/&gt;&lt;property id=&quot;20307&quot; value=&quot;273&quot;/&gt;&lt;/object&gt;&lt;/object&gt;&lt;/object&gt;&lt;/database&gt;"/>
</p:tagLst>
</file>

<file path=ppt/theme/theme1.xml><?xml version="1.0" encoding="utf-8"?>
<a:theme xmlns:a="http://schemas.openxmlformats.org/drawingml/2006/main" name="Extension_Template_Maroon">
  <a:themeElements>
    <a:clrScheme name="Extension Colors">
      <a:dk1>
        <a:srgbClr val="5C5A5A"/>
      </a:dk1>
      <a:lt1>
        <a:srgbClr val="7A0019"/>
      </a:lt1>
      <a:dk2>
        <a:srgbClr val="580005"/>
      </a:dk2>
      <a:lt2>
        <a:srgbClr val="FFCC33"/>
      </a:lt2>
      <a:accent1>
        <a:srgbClr val="7A0019"/>
      </a:accent1>
      <a:accent2>
        <a:srgbClr val="CE1B22"/>
      </a:accent2>
      <a:accent3>
        <a:srgbClr val="FFCC33"/>
      </a:accent3>
      <a:accent4>
        <a:srgbClr val="5C5A5A"/>
      </a:accent4>
      <a:accent5>
        <a:srgbClr val="B0BC22"/>
      </a:accent5>
      <a:accent6>
        <a:srgbClr val="6AABBC"/>
      </a:accent6>
      <a:hlink>
        <a:srgbClr val="D91D24"/>
      </a:hlink>
      <a:folHlink>
        <a:srgbClr val="F47B20"/>
      </a:folHlink>
    </a:clrScheme>
    <a:fontScheme name="Extension Them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0">
          <a:defRPr sz="900"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636466"/>
        </a:lt2>
        <a:accent1>
          <a:srgbClr val="71CBD2"/>
        </a:accent1>
        <a:accent2>
          <a:srgbClr val="B20838"/>
        </a:accent2>
        <a:accent3>
          <a:srgbClr val="FFFFFF"/>
        </a:accent3>
        <a:accent4>
          <a:srgbClr val="000000"/>
        </a:accent4>
        <a:accent5>
          <a:srgbClr val="BBE2E5"/>
        </a:accent5>
        <a:accent6>
          <a:srgbClr val="A10632"/>
        </a:accent6>
        <a:hlink>
          <a:srgbClr val="FFD200"/>
        </a:hlink>
        <a:folHlink>
          <a:srgbClr val="ED17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TotalTime>
  <Words>1638</Words>
  <Application>Microsoft Office PowerPoint</Application>
  <PresentationFormat>On-screen Show (4:3)</PresentationFormat>
  <Paragraphs>343</Paragraphs>
  <Slides>58</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Wingdings</vt:lpstr>
      <vt:lpstr>Calibri</vt:lpstr>
      <vt:lpstr>Cooper Black</vt:lpstr>
      <vt:lpstr>Times New Roman</vt:lpstr>
      <vt:lpstr>Extension_Template_Maroon</vt:lpstr>
      <vt:lpstr>Rewriting the Rural Narrative  Speak softly and carry statistics</vt:lpstr>
      <vt:lpstr>PowerPoint Presentation</vt:lpstr>
      <vt:lpstr>PowerPoint Presentation</vt:lpstr>
      <vt:lpstr>The narrative</vt:lpstr>
      <vt:lpstr> Deficit Approach Fixing things that can’t or shouldn’t be fixed </vt:lpstr>
      <vt:lpstr>No More Anecdata!</vt:lpstr>
      <vt:lpstr>1900-1950</vt:lpstr>
      <vt:lpstr>PowerPoint Presentation</vt:lpstr>
      <vt:lpstr>PowerPoint Presentation</vt:lpstr>
      <vt:lpstr>PowerPoint Presentation</vt:lpstr>
      <vt:lpstr>Rural is Changing, not Dying</vt:lpstr>
      <vt:lpstr>Rural Rebound</vt:lpstr>
      <vt:lpstr>Rural Data</vt:lpstr>
      <vt:lpstr>PowerPoint Presentation</vt:lpstr>
      <vt:lpstr>PowerPoint Presentation</vt:lpstr>
      <vt:lpstr>PowerPoint Presentation</vt:lpstr>
      <vt:lpstr>PowerPoint Presentation</vt:lpstr>
      <vt:lpstr>Mobility</vt:lpstr>
      <vt:lpstr>PowerPoint Presentation</vt:lpstr>
      <vt:lpstr>PowerPoint Presentation</vt:lpstr>
      <vt:lpstr>PowerPoint Presentation</vt:lpstr>
      <vt:lpstr>PowerPoint Presentation</vt:lpstr>
      <vt:lpstr>Buffalo Commons Research</vt:lpstr>
      <vt:lpstr>Newcomers: Why?</vt:lpstr>
      <vt:lpstr>Newcomers: Who?</vt:lpstr>
      <vt:lpstr>Middle of Everywhere</vt:lpstr>
      <vt:lpstr>Cohort Lifecycle</vt:lpstr>
      <vt:lpstr>Choosing Rural</vt:lpstr>
      <vt:lpstr>PowerPoint Presentation</vt:lpstr>
      <vt:lpstr>PowerPoint Presentation</vt:lpstr>
      <vt:lpstr>Social life is dYING!</vt:lpstr>
      <vt:lpstr>DEMAND TRENDS</vt:lpstr>
      <vt:lpstr>Leadership Demand</vt:lpstr>
      <vt:lpstr>PowerPoint Presentation</vt:lpstr>
      <vt:lpstr>PowerPoint Presentation</vt:lpstr>
      <vt:lpstr>PowerPoint Presentation</vt:lpstr>
      <vt:lpstr>PowerPoint Presentation</vt:lpstr>
      <vt:lpstr>SUPPLY TRENDS</vt:lpstr>
      <vt:lpstr>PowerPoint Presentation</vt:lpstr>
      <vt:lpstr>All of this has happened before…</vt:lpstr>
      <vt:lpstr>and it will happen again…</vt:lpstr>
      <vt:lpstr>Changing Types of Involvement - The Social Organization (historical) </vt:lpstr>
      <vt:lpstr>Changing Types of Involvement - The Social Organization (present)</vt:lpstr>
      <vt:lpstr>PowerPoint Presentation</vt:lpstr>
      <vt:lpstr>IMPLICATIONS</vt:lpstr>
      <vt:lpstr>Population Per Organizational Role</vt:lpstr>
      <vt:lpstr>Population per Organizational Role, 2010</vt:lpstr>
      <vt:lpstr>Opportunities for Engagement</vt:lpstr>
      <vt:lpstr>PowerPoint Presentation</vt:lpstr>
      <vt:lpstr>Reframing Rural Migration</vt:lpstr>
      <vt:lpstr>Migration and the Narrative</vt:lpstr>
      <vt:lpstr>PowerPoint Presentation</vt:lpstr>
      <vt:lpstr>PowerPoint Presentation</vt:lpstr>
      <vt:lpstr>PowerPoint Presentation</vt:lpstr>
      <vt:lpstr>PowerPoint Presentation</vt:lpstr>
      <vt:lpstr>The Rural Choice</vt:lpstr>
      <vt:lpstr>The Rural Choice: Opening New Doors and Welcoming New Neighbors</vt:lpstr>
      <vt:lpstr>PowerPoint Presentation</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extadmin</dc:creator>
  <cp:lastModifiedBy>Lauren DeNinno</cp:lastModifiedBy>
  <cp:revision>72</cp:revision>
  <cp:lastPrinted>2010-09-23T19:38:32Z</cp:lastPrinted>
  <dcterms:created xsi:type="dcterms:W3CDTF">2012-08-15T18:53:29Z</dcterms:created>
  <dcterms:modified xsi:type="dcterms:W3CDTF">2019-09-30T20:54:23Z</dcterms:modified>
</cp:coreProperties>
</file>